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 id="2147483782" r:id="rId5"/>
    <p:sldMasterId id="2147483799" r:id="rId6"/>
    <p:sldMasterId id="2147483811" r:id="rId7"/>
  </p:sldMasterIdLst>
  <p:notesMasterIdLst>
    <p:notesMasterId r:id="rId57"/>
  </p:notesMasterIdLst>
  <p:handoutMasterIdLst>
    <p:handoutMasterId r:id="rId58"/>
  </p:handoutMasterIdLst>
  <p:sldIdLst>
    <p:sldId id="439" r:id="rId8"/>
    <p:sldId id="344" r:id="rId9"/>
    <p:sldId id="416" r:id="rId10"/>
    <p:sldId id="430" r:id="rId11"/>
    <p:sldId id="556" r:id="rId12"/>
    <p:sldId id="256" r:id="rId13"/>
    <p:sldId id="259" r:id="rId14"/>
    <p:sldId id="260" r:id="rId15"/>
    <p:sldId id="450" r:id="rId16"/>
    <p:sldId id="451" r:id="rId17"/>
    <p:sldId id="452" r:id="rId18"/>
    <p:sldId id="453" r:id="rId19"/>
    <p:sldId id="429" r:id="rId20"/>
    <p:sldId id="441" r:id="rId21"/>
    <p:sldId id="558" r:id="rId22"/>
    <p:sldId id="559" r:id="rId23"/>
    <p:sldId id="560" r:id="rId24"/>
    <p:sldId id="557" r:id="rId25"/>
    <p:sldId id="563" r:id="rId26"/>
    <p:sldId id="561" r:id="rId27"/>
    <p:sldId id="562" r:id="rId28"/>
    <p:sldId id="364" r:id="rId29"/>
    <p:sldId id="564" r:id="rId30"/>
    <p:sldId id="565" r:id="rId31"/>
    <p:sldId id="566" r:id="rId32"/>
    <p:sldId id="569" r:id="rId33"/>
    <p:sldId id="567" r:id="rId34"/>
    <p:sldId id="568" r:id="rId35"/>
    <p:sldId id="576" r:id="rId36"/>
    <p:sldId id="577" r:id="rId37"/>
    <p:sldId id="448" r:id="rId38"/>
    <p:sldId id="578" r:id="rId39"/>
    <p:sldId id="579" r:id="rId40"/>
    <p:sldId id="580" r:id="rId41"/>
    <p:sldId id="582" r:id="rId42"/>
    <p:sldId id="382" r:id="rId43"/>
    <p:sldId id="449" r:id="rId44"/>
    <p:sldId id="374" r:id="rId45"/>
    <p:sldId id="445" r:id="rId46"/>
    <p:sldId id="380" r:id="rId47"/>
    <p:sldId id="379" r:id="rId48"/>
    <p:sldId id="423" r:id="rId49"/>
    <p:sldId id="387" r:id="rId50"/>
    <p:sldId id="390" r:id="rId51"/>
    <p:sldId id="420" r:id="rId52"/>
    <p:sldId id="421" r:id="rId53"/>
    <p:sldId id="413" r:id="rId54"/>
    <p:sldId id="265" r:id="rId55"/>
    <p:sldId id="435" r:id="rId56"/>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195A"/>
    <a:srgbClr val="FF0000"/>
    <a:srgbClr val="0F46A7"/>
    <a:srgbClr val="970A82"/>
    <a:srgbClr val="FF3399"/>
    <a:srgbClr val="FFFFFF"/>
    <a:srgbClr val="FEE3A1"/>
    <a:srgbClr val="FFF1D0"/>
    <a:srgbClr val="FFF8E7"/>
    <a:srgbClr val="FECE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95" autoAdjust="0"/>
    <p:restoredTop sz="96516" autoAdjust="0"/>
  </p:normalViewPr>
  <p:slideViewPr>
    <p:cSldViewPr snapToGrid="0" showGuides="1">
      <p:cViewPr varScale="1">
        <p:scale>
          <a:sx n="136" d="100"/>
          <a:sy n="136" d="100"/>
        </p:scale>
        <p:origin x="608" y="184"/>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presProps" Target="pres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notesMaster" Target="notesMasters/notesMaster1.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203433-B8B2-0E48-AE84-E907F01A0E4C}" type="doc">
      <dgm:prSet loTypeId="urn:microsoft.com/office/officeart/2005/8/layout/hProcess4" loCatId="" qsTypeId="urn:microsoft.com/office/officeart/2005/8/quickstyle/simple5" qsCatId="simple" csTypeId="urn:microsoft.com/office/officeart/2005/8/colors/colorful1" csCatId="colorful" phldr="1"/>
      <dgm:spPr/>
      <dgm:t>
        <a:bodyPr/>
        <a:lstStyle/>
        <a:p>
          <a:endParaRPr lang="en-US"/>
        </a:p>
      </dgm:t>
    </dgm:pt>
    <dgm:pt modelId="{00C4436E-1DF2-9649-BF6F-93ACF873FB4D}">
      <dgm:prSet phldrT="[Text]" custT="1"/>
      <dgm:spPr/>
      <dgm:t>
        <a:bodyPr/>
        <a:lstStyle/>
        <a:p>
          <a:r>
            <a:rPr lang="en-US" sz="1800" dirty="0"/>
            <a:t>Data cleansing</a:t>
          </a:r>
        </a:p>
      </dgm:t>
    </dgm:pt>
    <dgm:pt modelId="{88C164B3-5E2D-934C-856A-743505A161C8}" type="parTrans" cxnId="{FC5F21FC-28C3-8F4C-ABAC-2A74959C435D}">
      <dgm:prSet/>
      <dgm:spPr/>
      <dgm:t>
        <a:bodyPr/>
        <a:lstStyle/>
        <a:p>
          <a:endParaRPr lang="en-US"/>
        </a:p>
      </dgm:t>
    </dgm:pt>
    <dgm:pt modelId="{74DD3723-9279-3D43-84FF-78EC672B0761}" type="sibTrans" cxnId="{FC5F21FC-28C3-8F4C-ABAC-2A74959C435D}">
      <dgm:prSet/>
      <dgm:spPr/>
      <dgm:t>
        <a:bodyPr/>
        <a:lstStyle/>
        <a:p>
          <a:endParaRPr lang="en-US"/>
        </a:p>
      </dgm:t>
    </dgm:pt>
    <dgm:pt modelId="{44AF7066-4BA7-3C47-906D-0E2E71537986}">
      <dgm:prSet phldrT="[Text]"/>
      <dgm:spPr/>
      <dgm:t>
        <a:bodyPr/>
        <a:lstStyle/>
        <a:p>
          <a:r>
            <a:rPr lang="en-US" dirty="0"/>
            <a:t>Remove unnecessary text </a:t>
          </a:r>
        </a:p>
      </dgm:t>
    </dgm:pt>
    <dgm:pt modelId="{E2D8E67F-BACD-D743-ADC2-BA1DFCE3F8AC}" type="parTrans" cxnId="{9DB6597D-8D24-764A-99B7-63C8890F8734}">
      <dgm:prSet/>
      <dgm:spPr/>
      <dgm:t>
        <a:bodyPr/>
        <a:lstStyle/>
        <a:p>
          <a:endParaRPr lang="en-US"/>
        </a:p>
      </dgm:t>
    </dgm:pt>
    <dgm:pt modelId="{FE6FE29F-F498-EE4D-8ED9-D665B5F7F5C2}" type="sibTrans" cxnId="{9DB6597D-8D24-764A-99B7-63C8890F8734}">
      <dgm:prSet/>
      <dgm:spPr/>
      <dgm:t>
        <a:bodyPr/>
        <a:lstStyle/>
        <a:p>
          <a:endParaRPr lang="en-US"/>
        </a:p>
      </dgm:t>
    </dgm:pt>
    <dgm:pt modelId="{DAD6BE60-E093-974E-8F42-1491A9EEA588}">
      <dgm:prSet phldrT="[Text]"/>
      <dgm:spPr/>
      <dgm:t>
        <a:bodyPr/>
        <a:lstStyle/>
        <a:p>
          <a:r>
            <a:rPr lang="en-US" dirty="0"/>
            <a:t>Text Analysis</a:t>
          </a:r>
        </a:p>
      </dgm:t>
    </dgm:pt>
    <dgm:pt modelId="{F8707729-72B0-9247-8647-0A17728BA24B}" type="parTrans" cxnId="{95CA04B0-05D4-4142-8242-D31F9F2D1AC4}">
      <dgm:prSet/>
      <dgm:spPr/>
      <dgm:t>
        <a:bodyPr/>
        <a:lstStyle/>
        <a:p>
          <a:endParaRPr lang="en-US"/>
        </a:p>
      </dgm:t>
    </dgm:pt>
    <dgm:pt modelId="{7D50B783-7DAA-B944-B810-2AED78314B63}" type="sibTrans" cxnId="{95CA04B0-05D4-4142-8242-D31F9F2D1AC4}">
      <dgm:prSet/>
      <dgm:spPr/>
      <dgm:t>
        <a:bodyPr/>
        <a:lstStyle/>
        <a:p>
          <a:endParaRPr lang="en-US"/>
        </a:p>
      </dgm:t>
    </dgm:pt>
    <dgm:pt modelId="{F2A8E51E-C91E-8A4F-9A3A-C4EBF6879579}">
      <dgm:prSet phldrT="[Text]"/>
      <dgm:spPr/>
      <dgm:t>
        <a:bodyPr/>
        <a:lstStyle/>
        <a:p>
          <a:r>
            <a:rPr lang="en-US" dirty="0"/>
            <a:t>Run Sentiment Analysis on HANA to extract among various sentiments the prevailing one. </a:t>
          </a:r>
        </a:p>
      </dgm:t>
    </dgm:pt>
    <dgm:pt modelId="{B437A1E2-83C2-3D4B-BEF8-3ACCDAC0995C}" type="parTrans" cxnId="{B26F4780-2F36-E24E-B7BB-B5CE56171D44}">
      <dgm:prSet/>
      <dgm:spPr/>
      <dgm:t>
        <a:bodyPr/>
        <a:lstStyle/>
        <a:p>
          <a:endParaRPr lang="en-US"/>
        </a:p>
      </dgm:t>
    </dgm:pt>
    <dgm:pt modelId="{758E8138-16C7-554A-9B86-310822F9210A}" type="sibTrans" cxnId="{B26F4780-2F36-E24E-B7BB-B5CE56171D44}">
      <dgm:prSet/>
      <dgm:spPr/>
      <dgm:t>
        <a:bodyPr/>
        <a:lstStyle/>
        <a:p>
          <a:endParaRPr lang="en-US"/>
        </a:p>
      </dgm:t>
    </dgm:pt>
    <dgm:pt modelId="{9ED7F8B8-284B-B642-BFE5-3FDAA817EEE4}">
      <dgm:prSet phldrT="[Text]"/>
      <dgm:spPr/>
      <dgm:t>
        <a:bodyPr/>
        <a:lstStyle/>
        <a:p>
          <a:r>
            <a:rPr lang="en-US" dirty="0"/>
            <a:t>Expose results</a:t>
          </a:r>
        </a:p>
      </dgm:t>
    </dgm:pt>
    <dgm:pt modelId="{D606D526-C58A-1B42-BCE3-DACF2A640298}" type="parTrans" cxnId="{D31698B2-99B0-484B-8C85-B073A3949F9C}">
      <dgm:prSet/>
      <dgm:spPr/>
      <dgm:t>
        <a:bodyPr/>
        <a:lstStyle/>
        <a:p>
          <a:endParaRPr lang="en-US"/>
        </a:p>
      </dgm:t>
    </dgm:pt>
    <dgm:pt modelId="{45BB6634-9752-F94D-8871-19ABB83E6D43}" type="sibTrans" cxnId="{D31698B2-99B0-484B-8C85-B073A3949F9C}">
      <dgm:prSet/>
      <dgm:spPr/>
      <dgm:t>
        <a:bodyPr/>
        <a:lstStyle/>
        <a:p>
          <a:endParaRPr lang="en-US"/>
        </a:p>
      </dgm:t>
    </dgm:pt>
    <dgm:pt modelId="{910A536C-745F-4C4F-9D68-4DD32114A2E7}">
      <dgm:prSet phldrT="[Text]"/>
      <dgm:spPr/>
      <dgm:t>
        <a:bodyPr/>
        <a:lstStyle/>
        <a:p>
          <a:r>
            <a:rPr lang="en-US" dirty="0"/>
            <a:t>Develop and deploy in HANA an API that will expose the extracted results to a dashboard</a:t>
          </a:r>
        </a:p>
      </dgm:t>
    </dgm:pt>
    <dgm:pt modelId="{AB061678-E25A-E44B-A319-D684E86AE6F4}" type="parTrans" cxnId="{B92897EC-4210-2B4B-8FBD-C288341F576B}">
      <dgm:prSet/>
      <dgm:spPr/>
      <dgm:t>
        <a:bodyPr/>
        <a:lstStyle/>
        <a:p>
          <a:endParaRPr lang="en-US"/>
        </a:p>
      </dgm:t>
    </dgm:pt>
    <dgm:pt modelId="{6708643F-672D-884B-A6C8-8EED5266CB13}" type="sibTrans" cxnId="{B92897EC-4210-2B4B-8FBD-C288341F576B}">
      <dgm:prSet/>
      <dgm:spPr/>
      <dgm:t>
        <a:bodyPr/>
        <a:lstStyle/>
        <a:p>
          <a:endParaRPr lang="en-US"/>
        </a:p>
      </dgm:t>
    </dgm:pt>
    <dgm:pt modelId="{07AEC30E-57D5-134D-BC99-C8F5C5D307B3}">
      <dgm:prSet phldrT="[Text]"/>
      <dgm:spPr/>
      <dgm:t>
        <a:bodyPr/>
        <a:lstStyle/>
        <a:p>
          <a:r>
            <a:rPr lang="en-US" dirty="0"/>
            <a:t>Display results</a:t>
          </a:r>
        </a:p>
      </dgm:t>
    </dgm:pt>
    <dgm:pt modelId="{B2C5C0DD-E075-3D49-8894-7702A066FEEF}" type="parTrans" cxnId="{ED6DDA0F-8E58-E84E-A06B-1B247F808FAB}">
      <dgm:prSet/>
      <dgm:spPr/>
      <dgm:t>
        <a:bodyPr/>
        <a:lstStyle/>
        <a:p>
          <a:endParaRPr lang="en-US"/>
        </a:p>
      </dgm:t>
    </dgm:pt>
    <dgm:pt modelId="{CE1DC532-7CE1-554E-9D1D-C74EC84196B9}" type="sibTrans" cxnId="{ED6DDA0F-8E58-E84E-A06B-1B247F808FAB}">
      <dgm:prSet/>
      <dgm:spPr/>
      <dgm:t>
        <a:bodyPr/>
        <a:lstStyle/>
        <a:p>
          <a:endParaRPr lang="en-US"/>
        </a:p>
      </dgm:t>
    </dgm:pt>
    <dgm:pt modelId="{78B11BC0-44E1-7C45-A5B0-92DB5667B4A1}">
      <dgm:prSet phldrT="[Text]"/>
      <dgm:spPr/>
      <dgm:t>
        <a:bodyPr/>
        <a:lstStyle/>
        <a:p>
          <a:r>
            <a:rPr lang="en-US" dirty="0"/>
            <a:t>Display results in SAC page </a:t>
          </a:r>
        </a:p>
      </dgm:t>
    </dgm:pt>
    <dgm:pt modelId="{932D5F2E-14AC-0C44-8638-C032034B4417}" type="parTrans" cxnId="{DFFA9DC7-E2EF-924B-AE90-3ED5DA17A654}">
      <dgm:prSet/>
      <dgm:spPr/>
      <dgm:t>
        <a:bodyPr/>
        <a:lstStyle/>
        <a:p>
          <a:endParaRPr lang="en-US"/>
        </a:p>
      </dgm:t>
    </dgm:pt>
    <dgm:pt modelId="{E63680E5-7E8A-3741-A863-6CEC651EA129}" type="sibTrans" cxnId="{DFFA9DC7-E2EF-924B-AE90-3ED5DA17A654}">
      <dgm:prSet/>
      <dgm:spPr/>
      <dgm:t>
        <a:bodyPr/>
        <a:lstStyle/>
        <a:p>
          <a:endParaRPr lang="en-US"/>
        </a:p>
      </dgm:t>
    </dgm:pt>
    <dgm:pt modelId="{C568124B-54E7-48DF-A943-C0F61BB2857D}">
      <dgm:prSet phldrT="[Text]" custT="1"/>
      <dgm:spPr/>
      <dgm:t>
        <a:bodyPr/>
        <a:lstStyle/>
        <a:p>
          <a:r>
            <a:rPr lang="en-US" sz="1800" dirty="0"/>
            <a:t>Data extraction</a:t>
          </a:r>
        </a:p>
      </dgm:t>
    </dgm:pt>
    <dgm:pt modelId="{85332947-1805-46F0-A7A7-860AB0A6784B}" type="parTrans" cxnId="{3265159E-9C2B-44AD-B151-51B16586723C}">
      <dgm:prSet/>
      <dgm:spPr/>
      <dgm:t>
        <a:bodyPr/>
        <a:lstStyle/>
        <a:p>
          <a:endParaRPr lang="en-US"/>
        </a:p>
      </dgm:t>
    </dgm:pt>
    <dgm:pt modelId="{086B31B5-F61D-4EBF-803B-6D460B6FC1D5}" type="sibTrans" cxnId="{3265159E-9C2B-44AD-B151-51B16586723C}">
      <dgm:prSet/>
      <dgm:spPr/>
      <dgm:t>
        <a:bodyPr/>
        <a:lstStyle/>
        <a:p>
          <a:endParaRPr lang="en-US"/>
        </a:p>
      </dgm:t>
    </dgm:pt>
    <dgm:pt modelId="{18228D98-64E4-487A-9DD0-7C1AF9D54E17}">
      <dgm:prSet phldrT="[Text]"/>
      <dgm:spPr/>
      <dgm:t>
        <a:bodyPr/>
        <a:lstStyle/>
        <a:p>
          <a:r>
            <a:rPr lang="en-US" dirty="0"/>
            <a:t>Retrieve and insert data to HANA from 3</a:t>
          </a:r>
          <a:r>
            <a:rPr lang="en-US" baseline="30000" dirty="0"/>
            <a:t>rd</a:t>
          </a:r>
          <a:r>
            <a:rPr lang="en-US" dirty="0"/>
            <a:t> Party APIs</a:t>
          </a:r>
        </a:p>
      </dgm:t>
    </dgm:pt>
    <dgm:pt modelId="{5B4C0E55-76C4-4DD1-A0D5-D9072DCA99BE}" type="parTrans" cxnId="{90199A46-8B10-42CB-9B37-E2236A3D4529}">
      <dgm:prSet/>
      <dgm:spPr/>
      <dgm:t>
        <a:bodyPr/>
        <a:lstStyle/>
        <a:p>
          <a:endParaRPr lang="en-US"/>
        </a:p>
      </dgm:t>
    </dgm:pt>
    <dgm:pt modelId="{520D4278-265C-4899-810B-96BBE87AD25F}" type="sibTrans" cxnId="{90199A46-8B10-42CB-9B37-E2236A3D4529}">
      <dgm:prSet/>
      <dgm:spPr/>
      <dgm:t>
        <a:bodyPr/>
        <a:lstStyle/>
        <a:p>
          <a:endParaRPr lang="en-US"/>
        </a:p>
      </dgm:t>
    </dgm:pt>
    <dgm:pt modelId="{36443A4E-4053-4475-9E38-B38663DD2AC6}">
      <dgm:prSet phldrT="[Text]"/>
      <dgm:spPr/>
      <dgm:t>
        <a:bodyPr/>
        <a:lstStyle/>
        <a:p>
          <a:endParaRPr lang="en-US" dirty="0"/>
        </a:p>
      </dgm:t>
    </dgm:pt>
    <dgm:pt modelId="{BAE2B4D1-6AA4-4D69-AEC6-E535D4297393}" type="parTrans" cxnId="{B95BB731-243F-404B-85BE-A4F5F8600C33}">
      <dgm:prSet/>
      <dgm:spPr/>
      <dgm:t>
        <a:bodyPr/>
        <a:lstStyle/>
        <a:p>
          <a:endParaRPr lang="en-US"/>
        </a:p>
      </dgm:t>
    </dgm:pt>
    <dgm:pt modelId="{ED72001B-E5FF-4363-9A81-BAE59612A8A9}" type="sibTrans" cxnId="{B95BB731-243F-404B-85BE-A4F5F8600C33}">
      <dgm:prSet/>
      <dgm:spPr/>
      <dgm:t>
        <a:bodyPr/>
        <a:lstStyle/>
        <a:p>
          <a:endParaRPr lang="en-US"/>
        </a:p>
      </dgm:t>
    </dgm:pt>
    <dgm:pt modelId="{F7B8AA66-0AC8-48BB-B102-4308D5F922BB}">
      <dgm:prSet phldrT="[Text]"/>
      <dgm:spPr/>
      <dgm:t>
        <a:bodyPr/>
        <a:lstStyle/>
        <a:p>
          <a:r>
            <a:rPr lang="en-US" dirty="0"/>
            <a:t>Create connectors with Twitter accounts and store tweets in HANA database</a:t>
          </a:r>
        </a:p>
      </dgm:t>
    </dgm:pt>
    <dgm:pt modelId="{BD207A0B-B921-4BE0-8AAA-0CFBFB2A448C}" type="parTrans" cxnId="{27CF79D5-C7D3-45DE-9A95-D7B8789B7429}">
      <dgm:prSet/>
      <dgm:spPr/>
      <dgm:t>
        <a:bodyPr/>
        <a:lstStyle/>
        <a:p>
          <a:endParaRPr lang="el-GR"/>
        </a:p>
      </dgm:t>
    </dgm:pt>
    <dgm:pt modelId="{0362FC3D-482D-4715-BDAC-D4C79F6600EF}" type="sibTrans" cxnId="{27CF79D5-C7D3-45DE-9A95-D7B8789B7429}">
      <dgm:prSet/>
      <dgm:spPr/>
      <dgm:t>
        <a:bodyPr/>
        <a:lstStyle/>
        <a:p>
          <a:endParaRPr lang="el-GR"/>
        </a:p>
      </dgm:t>
    </dgm:pt>
    <dgm:pt modelId="{05442D3F-BACF-4C8B-A6A6-AEA08EC9E6F3}">
      <dgm:prSet phldrT="[Text]"/>
      <dgm:spPr/>
      <dgm:t>
        <a:bodyPr/>
        <a:lstStyle/>
        <a:p>
          <a:r>
            <a:rPr lang="en-US" dirty="0"/>
            <a:t>Identify key topics and phrases</a:t>
          </a:r>
        </a:p>
      </dgm:t>
    </dgm:pt>
    <dgm:pt modelId="{D60DF1EE-6057-4F54-9EAD-6DD8F5F76A4A}" type="parTrans" cxnId="{DE23C728-9CE6-49A5-99E5-6879FCC54B82}">
      <dgm:prSet/>
      <dgm:spPr/>
      <dgm:t>
        <a:bodyPr/>
        <a:lstStyle/>
        <a:p>
          <a:endParaRPr lang="el-GR"/>
        </a:p>
      </dgm:t>
    </dgm:pt>
    <dgm:pt modelId="{883E9056-691C-4364-B1B7-148A72389E0F}" type="sibTrans" cxnId="{DE23C728-9CE6-49A5-99E5-6879FCC54B82}">
      <dgm:prSet/>
      <dgm:spPr/>
      <dgm:t>
        <a:bodyPr/>
        <a:lstStyle/>
        <a:p>
          <a:endParaRPr lang="el-GR"/>
        </a:p>
      </dgm:t>
    </dgm:pt>
    <dgm:pt modelId="{B644390B-10B9-45B3-AEC3-61FE412A13EE}">
      <dgm:prSet phldrT="[Text]"/>
      <dgm:spPr/>
      <dgm:t>
        <a:bodyPr/>
        <a:lstStyle/>
        <a:p>
          <a:r>
            <a:rPr lang="en-US" dirty="0"/>
            <a:t>Add custom metadata to enhance the sentiment analysis step</a:t>
          </a:r>
        </a:p>
      </dgm:t>
    </dgm:pt>
    <dgm:pt modelId="{B6C7BC68-1D05-442B-BF85-0712DDD7A308}" type="parTrans" cxnId="{9CA6E1E1-2FE4-4C16-A43B-0379A1EE894F}">
      <dgm:prSet/>
      <dgm:spPr/>
      <dgm:t>
        <a:bodyPr/>
        <a:lstStyle/>
        <a:p>
          <a:endParaRPr lang="el-GR"/>
        </a:p>
      </dgm:t>
    </dgm:pt>
    <dgm:pt modelId="{5BAEF08E-4BCD-4C65-A430-0C52C498A7A3}" type="sibTrans" cxnId="{9CA6E1E1-2FE4-4C16-A43B-0379A1EE894F}">
      <dgm:prSet/>
      <dgm:spPr/>
      <dgm:t>
        <a:bodyPr/>
        <a:lstStyle/>
        <a:p>
          <a:endParaRPr lang="el-GR"/>
        </a:p>
      </dgm:t>
    </dgm:pt>
    <dgm:pt modelId="{90AFFCDD-93FB-4F6F-802B-2602601A7E20}">
      <dgm:prSet phldrT="[Text]"/>
      <dgm:spPr/>
      <dgm:t>
        <a:bodyPr/>
        <a:lstStyle/>
        <a:p>
          <a:r>
            <a:rPr lang="en-US" dirty="0"/>
            <a:t>In case of many, scoring could be applied </a:t>
          </a:r>
        </a:p>
      </dgm:t>
    </dgm:pt>
    <dgm:pt modelId="{32C25A71-F659-4239-A2CA-3BD9B4ABF131}" type="parTrans" cxnId="{A6D96318-4433-4065-84D6-00B7C83EB865}">
      <dgm:prSet/>
      <dgm:spPr/>
      <dgm:t>
        <a:bodyPr/>
        <a:lstStyle/>
        <a:p>
          <a:endParaRPr lang="el-GR"/>
        </a:p>
      </dgm:t>
    </dgm:pt>
    <dgm:pt modelId="{BBE0BE51-1C9E-43A3-9AF3-A52381C59F1A}" type="sibTrans" cxnId="{A6D96318-4433-4065-84D6-00B7C83EB865}">
      <dgm:prSet/>
      <dgm:spPr/>
      <dgm:t>
        <a:bodyPr/>
        <a:lstStyle/>
        <a:p>
          <a:endParaRPr lang="el-GR"/>
        </a:p>
      </dgm:t>
    </dgm:pt>
    <dgm:pt modelId="{2F44049B-09DA-402A-AFB7-77036FADFF90}">
      <dgm:prSet phldrT="[Text]"/>
      <dgm:spPr/>
      <dgm:t>
        <a:bodyPr/>
        <a:lstStyle/>
        <a:p>
          <a:r>
            <a:rPr lang="en-US" dirty="0"/>
            <a:t>Associate sentiments with phrases appearing to articles </a:t>
          </a:r>
        </a:p>
      </dgm:t>
    </dgm:pt>
    <dgm:pt modelId="{7817B9C1-77DF-45CE-9E57-8D536D1A39C2}" type="parTrans" cxnId="{8FEEB361-A84A-4640-89EB-A9DD943C3ADE}">
      <dgm:prSet/>
      <dgm:spPr/>
      <dgm:t>
        <a:bodyPr/>
        <a:lstStyle/>
        <a:p>
          <a:endParaRPr lang="el-GR"/>
        </a:p>
      </dgm:t>
    </dgm:pt>
    <dgm:pt modelId="{1B65EEAB-74CD-43B1-B70C-47DE9A614E08}" type="sibTrans" cxnId="{8FEEB361-A84A-4640-89EB-A9DD943C3ADE}">
      <dgm:prSet/>
      <dgm:spPr/>
      <dgm:t>
        <a:bodyPr/>
        <a:lstStyle/>
        <a:p>
          <a:endParaRPr lang="el-GR"/>
        </a:p>
      </dgm:t>
    </dgm:pt>
    <dgm:pt modelId="{1362359E-9AD5-46D3-B06A-58B8683B1A28}">
      <dgm:prSet phldrT="[Text]"/>
      <dgm:spPr/>
      <dgm:t>
        <a:bodyPr/>
        <a:lstStyle/>
        <a:p>
          <a:r>
            <a:rPr lang="en-US" dirty="0"/>
            <a:t>Moving data not required as HANA has built-in web server</a:t>
          </a:r>
        </a:p>
      </dgm:t>
    </dgm:pt>
    <dgm:pt modelId="{E44E8B1C-4197-404A-AB0D-DA73A41A5C5A}" type="parTrans" cxnId="{7E3DD3AA-3086-4128-AB25-808356C1D1CB}">
      <dgm:prSet/>
      <dgm:spPr/>
      <dgm:t>
        <a:bodyPr/>
        <a:lstStyle/>
        <a:p>
          <a:endParaRPr lang="el-GR"/>
        </a:p>
      </dgm:t>
    </dgm:pt>
    <dgm:pt modelId="{2CE94E58-9224-4311-B24A-01FE73042014}" type="sibTrans" cxnId="{7E3DD3AA-3086-4128-AB25-808356C1D1CB}">
      <dgm:prSet/>
      <dgm:spPr/>
      <dgm:t>
        <a:bodyPr/>
        <a:lstStyle/>
        <a:p>
          <a:endParaRPr lang="el-GR"/>
        </a:p>
      </dgm:t>
    </dgm:pt>
    <dgm:pt modelId="{948E2C8D-417E-4AC3-B8A3-08D593F553DA}">
      <dgm:prSet phldrT="[Text]"/>
      <dgm:spPr/>
      <dgm:t>
        <a:bodyPr/>
        <a:lstStyle/>
        <a:p>
          <a:r>
            <a:rPr lang="en-US" dirty="0"/>
            <a:t>Articles list, topics identified, sentiments, scoring between sentiments will be displayed</a:t>
          </a:r>
        </a:p>
      </dgm:t>
    </dgm:pt>
    <dgm:pt modelId="{174A4CC9-B19B-44E2-BB0C-1985DDF9930E}" type="parTrans" cxnId="{DC9C114C-B97F-4033-84AB-CFE428570B55}">
      <dgm:prSet/>
      <dgm:spPr/>
      <dgm:t>
        <a:bodyPr/>
        <a:lstStyle/>
        <a:p>
          <a:endParaRPr lang="el-GR"/>
        </a:p>
      </dgm:t>
    </dgm:pt>
    <dgm:pt modelId="{3CA9A4B7-D694-49B8-B550-CC856E3177DB}" type="sibTrans" cxnId="{DC9C114C-B97F-4033-84AB-CFE428570B55}">
      <dgm:prSet/>
      <dgm:spPr/>
      <dgm:t>
        <a:bodyPr/>
        <a:lstStyle/>
        <a:p>
          <a:endParaRPr lang="el-GR"/>
        </a:p>
      </dgm:t>
    </dgm:pt>
    <dgm:pt modelId="{D0AF1CA8-7607-4D67-A861-DE95742F6393}">
      <dgm:prSet phldrT="[Text]"/>
      <dgm:spPr/>
      <dgm:t>
        <a:bodyPr/>
        <a:lstStyle/>
        <a:p>
          <a:r>
            <a:rPr lang="en-US" dirty="0"/>
            <a:t>Focus on G10 currency news. </a:t>
          </a:r>
        </a:p>
      </dgm:t>
    </dgm:pt>
    <dgm:pt modelId="{3D99E9BD-9887-40C7-BA73-3738E71DC391}" type="parTrans" cxnId="{46E9324A-E7A7-4A58-AE0B-5570734EB4FA}">
      <dgm:prSet/>
      <dgm:spPr/>
      <dgm:t>
        <a:bodyPr/>
        <a:lstStyle/>
        <a:p>
          <a:endParaRPr lang="el-GR"/>
        </a:p>
      </dgm:t>
    </dgm:pt>
    <dgm:pt modelId="{17CC736A-A56A-45D0-B7ED-309028AFEE30}" type="sibTrans" cxnId="{46E9324A-E7A7-4A58-AE0B-5570734EB4FA}">
      <dgm:prSet/>
      <dgm:spPr/>
      <dgm:t>
        <a:bodyPr/>
        <a:lstStyle/>
        <a:p>
          <a:endParaRPr lang="el-GR"/>
        </a:p>
      </dgm:t>
    </dgm:pt>
    <dgm:pt modelId="{79BA61BC-93C4-C64D-9DF6-39768357B551}" type="pres">
      <dgm:prSet presAssocID="{C8203433-B8B2-0E48-AE84-E907F01A0E4C}" presName="Name0" presStyleCnt="0">
        <dgm:presLayoutVars>
          <dgm:dir/>
          <dgm:animLvl val="lvl"/>
          <dgm:resizeHandles val="exact"/>
        </dgm:presLayoutVars>
      </dgm:prSet>
      <dgm:spPr/>
    </dgm:pt>
    <dgm:pt modelId="{58888B95-74CE-1648-99F7-956D4885D7AD}" type="pres">
      <dgm:prSet presAssocID="{C8203433-B8B2-0E48-AE84-E907F01A0E4C}" presName="tSp" presStyleCnt="0"/>
      <dgm:spPr/>
    </dgm:pt>
    <dgm:pt modelId="{747EAB29-73EE-8345-9FA2-F74D1D3E30FA}" type="pres">
      <dgm:prSet presAssocID="{C8203433-B8B2-0E48-AE84-E907F01A0E4C}" presName="bSp" presStyleCnt="0"/>
      <dgm:spPr/>
    </dgm:pt>
    <dgm:pt modelId="{3E8B95B3-9536-C24C-86BC-81854085DAFD}" type="pres">
      <dgm:prSet presAssocID="{C8203433-B8B2-0E48-AE84-E907F01A0E4C}" presName="process" presStyleCnt="0"/>
      <dgm:spPr/>
    </dgm:pt>
    <dgm:pt modelId="{A1A356B1-666D-48BB-97A1-D0EE7DD5435D}" type="pres">
      <dgm:prSet presAssocID="{C568124B-54E7-48DF-A943-C0F61BB2857D}" presName="composite1" presStyleCnt="0"/>
      <dgm:spPr/>
    </dgm:pt>
    <dgm:pt modelId="{EAE31BF2-A661-45BA-A829-CE56164777DF}" type="pres">
      <dgm:prSet presAssocID="{C568124B-54E7-48DF-A943-C0F61BB2857D}" presName="dummyNode1" presStyleLbl="node1" presStyleIdx="0" presStyleCnt="5"/>
      <dgm:spPr/>
    </dgm:pt>
    <dgm:pt modelId="{70D3A919-2EEA-43F8-8798-E1E502C12998}" type="pres">
      <dgm:prSet presAssocID="{C568124B-54E7-48DF-A943-C0F61BB2857D}" presName="childNode1" presStyleLbl="bgAcc1" presStyleIdx="0" presStyleCnt="5">
        <dgm:presLayoutVars>
          <dgm:bulletEnabled val="1"/>
        </dgm:presLayoutVars>
      </dgm:prSet>
      <dgm:spPr/>
    </dgm:pt>
    <dgm:pt modelId="{BA5AA1C9-CC5E-45F4-8935-D0164FEE6296}" type="pres">
      <dgm:prSet presAssocID="{C568124B-54E7-48DF-A943-C0F61BB2857D}" presName="childNode1tx" presStyleLbl="bgAcc1" presStyleIdx="0" presStyleCnt="5">
        <dgm:presLayoutVars>
          <dgm:bulletEnabled val="1"/>
        </dgm:presLayoutVars>
      </dgm:prSet>
      <dgm:spPr/>
    </dgm:pt>
    <dgm:pt modelId="{56025463-932E-414A-B6AA-D8EDE6261D0A}" type="pres">
      <dgm:prSet presAssocID="{C568124B-54E7-48DF-A943-C0F61BB2857D}" presName="parentNode1" presStyleLbl="node1" presStyleIdx="0" presStyleCnt="5">
        <dgm:presLayoutVars>
          <dgm:chMax val="1"/>
          <dgm:bulletEnabled val="1"/>
        </dgm:presLayoutVars>
      </dgm:prSet>
      <dgm:spPr/>
    </dgm:pt>
    <dgm:pt modelId="{71378BF8-3CFB-4A23-969D-E2C2CAFE6221}" type="pres">
      <dgm:prSet presAssocID="{C568124B-54E7-48DF-A943-C0F61BB2857D}" presName="connSite1" presStyleCnt="0"/>
      <dgm:spPr/>
    </dgm:pt>
    <dgm:pt modelId="{6D085418-1E0D-4D6C-80FC-6F9B3F1A82A3}" type="pres">
      <dgm:prSet presAssocID="{086B31B5-F61D-4EBF-803B-6D460B6FC1D5}" presName="Name9" presStyleLbl="sibTrans2D1" presStyleIdx="0" presStyleCnt="4" custLinFactNeighborX="1929" custLinFactNeighborY="551"/>
      <dgm:spPr/>
    </dgm:pt>
    <dgm:pt modelId="{19DCE21D-423B-40D4-8061-EC8C261E60C0}" type="pres">
      <dgm:prSet presAssocID="{00C4436E-1DF2-9649-BF6F-93ACF873FB4D}" presName="composite2" presStyleCnt="0"/>
      <dgm:spPr/>
    </dgm:pt>
    <dgm:pt modelId="{AF3CDA2F-0EE4-41C6-B759-932BBF6DD0F8}" type="pres">
      <dgm:prSet presAssocID="{00C4436E-1DF2-9649-BF6F-93ACF873FB4D}" presName="dummyNode2" presStyleLbl="node1" presStyleIdx="0" presStyleCnt="5"/>
      <dgm:spPr/>
    </dgm:pt>
    <dgm:pt modelId="{9618F3C7-8843-4F27-B2A1-A214FF5735AA}" type="pres">
      <dgm:prSet presAssocID="{00C4436E-1DF2-9649-BF6F-93ACF873FB4D}" presName="childNode2" presStyleLbl="bgAcc1" presStyleIdx="1" presStyleCnt="5">
        <dgm:presLayoutVars>
          <dgm:bulletEnabled val="1"/>
        </dgm:presLayoutVars>
      </dgm:prSet>
      <dgm:spPr/>
    </dgm:pt>
    <dgm:pt modelId="{D96801F5-0D96-4A1F-9843-3446B0581627}" type="pres">
      <dgm:prSet presAssocID="{00C4436E-1DF2-9649-BF6F-93ACF873FB4D}" presName="childNode2tx" presStyleLbl="bgAcc1" presStyleIdx="1" presStyleCnt="5">
        <dgm:presLayoutVars>
          <dgm:bulletEnabled val="1"/>
        </dgm:presLayoutVars>
      </dgm:prSet>
      <dgm:spPr/>
    </dgm:pt>
    <dgm:pt modelId="{484506A2-A016-4995-927D-D30AE7EA428A}" type="pres">
      <dgm:prSet presAssocID="{00C4436E-1DF2-9649-BF6F-93ACF873FB4D}" presName="parentNode2" presStyleLbl="node1" presStyleIdx="1" presStyleCnt="5" custLinFactNeighborX="1895" custLinFactNeighborY="-38113">
        <dgm:presLayoutVars>
          <dgm:chMax val="0"/>
          <dgm:bulletEnabled val="1"/>
        </dgm:presLayoutVars>
      </dgm:prSet>
      <dgm:spPr/>
    </dgm:pt>
    <dgm:pt modelId="{F598BD83-9C2A-44C5-85E1-EC67247A43D5}" type="pres">
      <dgm:prSet presAssocID="{00C4436E-1DF2-9649-BF6F-93ACF873FB4D}" presName="connSite2" presStyleCnt="0"/>
      <dgm:spPr/>
    </dgm:pt>
    <dgm:pt modelId="{1F414B31-A10D-4C5F-961D-4789B38C522B}" type="pres">
      <dgm:prSet presAssocID="{74DD3723-9279-3D43-84FF-78EC672B0761}" presName="Name18" presStyleLbl="sibTrans2D1" presStyleIdx="1" presStyleCnt="4" custLinFactNeighborX="20408" custLinFactNeighborY="1472"/>
      <dgm:spPr/>
    </dgm:pt>
    <dgm:pt modelId="{EA8FAEB3-B99B-4430-B7B7-6A08F158B961}" type="pres">
      <dgm:prSet presAssocID="{DAD6BE60-E093-974E-8F42-1491A9EEA588}" presName="composite1" presStyleCnt="0"/>
      <dgm:spPr/>
    </dgm:pt>
    <dgm:pt modelId="{566FD166-F0BB-43C1-9FEE-D3B697A84F2F}" type="pres">
      <dgm:prSet presAssocID="{DAD6BE60-E093-974E-8F42-1491A9EEA588}" presName="dummyNode1" presStyleLbl="node1" presStyleIdx="1" presStyleCnt="5"/>
      <dgm:spPr/>
    </dgm:pt>
    <dgm:pt modelId="{7E4C1D62-E3A9-4239-BC49-15327CDBE9BE}" type="pres">
      <dgm:prSet presAssocID="{DAD6BE60-E093-974E-8F42-1491A9EEA588}" presName="childNode1" presStyleLbl="bgAcc1" presStyleIdx="2" presStyleCnt="5">
        <dgm:presLayoutVars>
          <dgm:bulletEnabled val="1"/>
        </dgm:presLayoutVars>
      </dgm:prSet>
      <dgm:spPr/>
    </dgm:pt>
    <dgm:pt modelId="{3467E337-FB66-4FA5-8C91-7F01566697AB}" type="pres">
      <dgm:prSet presAssocID="{DAD6BE60-E093-974E-8F42-1491A9EEA588}" presName="childNode1tx" presStyleLbl="bgAcc1" presStyleIdx="2" presStyleCnt="5">
        <dgm:presLayoutVars>
          <dgm:bulletEnabled val="1"/>
        </dgm:presLayoutVars>
      </dgm:prSet>
      <dgm:spPr/>
    </dgm:pt>
    <dgm:pt modelId="{D148F59B-B5D0-4937-A863-B730139AC2D8}" type="pres">
      <dgm:prSet presAssocID="{DAD6BE60-E093-974E-8F42-1491A9EEA588}" presName="parentNode1" presStyleLbl="node1" presStyleIdx="2" presStyleCnt="5">
        <dgm:presLayoutVars>
          <dgm:chMax val="1"/>
          <dgm:bulletEnabled val="1"/>
        </dgm:presLayoutVars>
      </dgm:prSet>
      <dgm:spPr/>
    </dgm:pt>
    <dgm:pt modelId="{F1165480-7EBE-46BE-A017-BDB8566F814E}" type="pres">
      <dgm:prSet presAssocID="{DAD6BE60-E093-974E-8F42-1491A9EEA588}" presName="connSite1" presStyleCnt="0"/>
      <dgm:spPr/>
    </dgm:pt>
    <dgm:pt modelId="{B433E90A-D95B-4760-B3AD-9818B7C4069B}" type="pres">
      <dgm:prSet presAssocID="{7D50B783-7DAA-B944-B810-2AED78314B63}" presName="Name9" presStyleLbl="sibTrans2D1" presStyleIdx="2" presStyleCnt="4"/>
      <dgm:spPr/>
    </dgm:pt>
    <dgm:pt modelId="{A1633BE4-506B-45A7-A70D-193AB806CFA2}" type="pres">
      <dgm:prSet presAssocID="{9ED7F8B8-284B-B642-BFE5-3FDAA817EEE4}" presName="composite2" presStyleCnt="0"/>
      <dgm:spPr/>
    </dgm:pt>
    <dgm:pt modelId="{A63B33EF-0A01-46FE-96C0-A04A856F1C69}" type="pres">
      <dgm:prSet presAssocID="{9ED7F8B8-284B-B642-BFE5-3FDAA817EEE4}" presName="dummyNode2" presStyleLbl="node1" presStyleIdx="2" presStyleCnt="5"/>
      <dgm:spPr/>
    </dgm:pt>
    <dgm:pt modelId="{A3BA0F0C-88D9-4A1F-8543-0ED64792FC67}" type="pres">
      <dgm:prSet presAssocID="{9ED7F8B8-284B-B642-BFE5-3FDAA817EEE4}" presName="childNode2" presStyleLbl="bgAcc1" presStyleIdx="3" presStyleCnt="5">
        <dgm:presLayoutVars>
          <dgm:bulletEnabled val="1"/>
        </dgm:presLayoutVars>
      </dgm:prSet>
      <dgm:spPr/>
    </dgm:pt>
    <dgm:pt modelId="{0714CBF1-5D10-4353-AA1F-BF475325612C}" type="pres">
      <dgm:prSet presAssocID="{9ED7F8B8-284B-B642-BFE5-3FDAA817EEE4}" presName="childNode2tx" presStyleLbl="bgAcc1" presStyleIdx="3" presStyleCnt="5">
        <dgm:presLayoutVars>
          <dgm:bulletEnabled val="1"/>
        </dgm:presLayoutVars>
      </dgm:prSet>
      <dgm:spPr/>
    </dgm:pt>
    <dgm:pt modelId="{272254FC-35A4-4B12-90A9-F9E87F645956}" type="pres">
      <dgm:prSet presAssocID="{9ED7F8B8-284B-B642-BFE5-3FDAA817EEE4}" presName="parentNode2" presStyleLbl="node1" presStyleIdx="3" presStyleCnt="5" custLinFactNeighborX="-16293" custLinFactNeighborY="-19057">
        <dgm:presLayoutVars>
          <dgm:chMax val="0"/>
          <dgm:bulletEnabled val="1"/>
        </dgm:presLayoutVars>
      </dgm:prSet>
      <dgm:spPr/>
    </dgm:pt>
    <dgm:pt modelId="{5323AE29-646E-4EC7-BACD-0839FF9A1665}" type="pres">
      <dgm:prSet presAssocID="{9ED7F8B8-284B-B642-BFE5-3FDAA817EEE4}" presName="connSite2" presStyleCnt="0"/>
      <dgm:spPr/>
    </dgm:pt>
    <dgm:pt modelId="{541E861C-4E86-4704-944B-B47D42F27643}" type="pres">
      <dgm:prSet presAssocID="{45BB6634-9752-F94D-8871-19ABB83E6D43}" presName="Name18" presStyleLbl="sibTrans2D1" presStyleIdx="3" presStyleCnt="4" custLinFactNeighborX="709" custLinFactNeighborY="1181"/>
      <dgm:spPr/>
    </dgm:pt>
    <dgm:pt modelId="{295A4F81-1AFC-4168-BC85-BB4F3B07A7B6}" type="pres">
      <dgm:prSet presAssocID="{07AEC30E-57D5-134D-BC99-C8F5C5D307B3}" presName="composite1" presStyleCnt="0"/>
      <dgm:spPr/>
    </dgm:pt>
    <dgm:pt modelId="{246775C2-E0BA-4787-885F-DF79F3832549}" type="pres">
      <dgm:prSet presAssocID="{07AEC30E-57D5-134D-BC99-C8F5C5D307B3}" presName="dummyNode1" presStyleLbl="node1" presStyleIdx="3" presStyleCnt="5"/>
      <dgm:spPr/>
    </dgm:pt>
    <dgm:pt modelId="{DB4ED58E-75BE-4ADA-B467-F8516A1C0066}" type="pres">
      <dgm:prSet presAssocID="{07AEC30E-57D5-134D-BC99-C8F5C5D307B3}" presName="childNode1" presStyleLbl="bgAcc1" presStyleIdx="4" presStyleCnt="5">
        <dgm:presLayoutVars>
          <dgm:bulletEnabled val="1"/>
        </dgm:presLayoutVars>
      </dgm:prSet>
      <dgm:spPr/>
    </dgm:pt>
    <dgm:pt modelId="{33C553E9-47A5-4038-A0C3-780E3CF98F9A}" type="pres">
      <dgm:prSet presAssocID="{07AEC30E-57D5-134D-BC99-C8F5C5D307B3}" presName="childNode1tx" presStyleLbl="bgAcc1" presStyleIdx="4" presStyleCnt="5">
        <dgm:presLayoutVars>
          <dgm:bulletEnabled val="1"/>
        </dgm:presLayoutVars>
      </dgm:prSet>
      <dgm:spPr/>
    </dgm:pt>
    <dgm:pt modelId="{5FEC70AA-CDEA-4FF4-9AEE-F01492FCDAD1}" type="pres">
      <dgm:prSet presAssocID="{07AEC30E-57D5-134D-BC99-C8F5C5D307B3}" presName="parentNode1" presStyleLbl="node1" presStyleIdx="4" presStyleCnt="5">
        <dgm:presLayoutVars>
          <dgm:chMax val="1"/>
          <dgm:bulletEnabled val="1"/>
        </dgm:presLayoutVars>
      </dgm:prSet>
      <dgm:spPr/>
    </dgm:pt>
    <dgm:pt modelId="{9D4A2805-DB7C-464D-8826-5053A4F9A87E}" type="pres">
      <dgm:prSet presAssocID="{07AEC30E-57D5-134D-BC99-C8F5C5D307B3}" presName="connSite1" presStyleCnt="0"/>
      <dgm:spPr/>
    </dgm:pt>
  </dgm:ptLst>
  <dgm:cxnLst>
    <dgm:cxn modelId="{ED6DDA0F-8E58-E84E-A06B-1B247F808FAB}" srcId="{C8203433-B8B2-0E48-AE84-E907F01A0E4C}" destId="{07AEC30E-57D5-134D-BC99-C8F5C5D307B3}" srcOrd="4" destOrd="0" parTransId="{B2C5C0DD-E075-3D49-8894-7702A066FEEF}" sibTransId="{CE1DC532-7CE1-554E-9D1D-C74EC84196B9}"/>
    <dgm:cxn modelId="{A6D96318-4433-4065-84D6-00B7C83EB865}" srcId="{DAD6BE60-E093-974E-8F42-1491A9EEA588}" destId="{90AFFCDD-93FB-4F6F-802B-2602601A7E20}" srcOrd="1" destOrd="0" parTransId="{32C25A71-F659-4239-A2CA-3BD9B4ABF131}" sibTransId="{BBE0BE51-1C9E-43A3-9AF3-A52381C59F1A}"/>
    <dgm:cxn modelId="{20EAE527-00A1-43AB-992F-707F6B0AEB59}" type="presOf" srcId="{78B11BC0-44E1-7C45-A5B0-92DB5667B4A1}" destId="{33C553E9-47A5-4038-A0C3-780E3CF98F9A}" srcOrd="1" destOrd="0" presId="urn:microsoft.com/office/officeart/2005/8/layout/hProcess4"/>
    <dgm:cxn modelId="{DE23C728-9CE6-49A5-99E5-6879FCC54B82}" srcId="{00C4436E-1DF2-9649-BF6F-93ACF873FB4D}" destId="{05442D3F-BACF-4C8B-A6A6-AEA08EC9E6F3}" srcOrd="1" destOrd="0" parTransId="{D60DF1EE-6057-4F54-9EAD-6DD8F5F76A4A}" sibTransId="{883E9056-691C-4364-B1B7-148A72389E0F}"/>
    <dgm:cxn modelId="{3958AB2D-C8E8-435A-8CAB-A802E55218D3}" type="presOf" srcId="{44AF7066-4BA7-3C47-906D-0E2E71537986}" destId="{9618F3C7-8843-4F27-B2A1-A214FF5735AA}" srcOrd="0" destOrd="0" presId="urn:microsoft.com/office/officeart/2005/8/layout/hProcess4"/>
    <dgm:cxn modelId="{5FBA5C2F-FFD4-4579-9588-530E60EF16EE}" type="presOf" srcId="{74DD3723-9279-3D43-84FF-78EC672B0761}" destId="{1F414B31-A10D-4C5F-961D-4789B38C522B}" srcOrd="0" destOrd="0" presId="urn:microsoft.com/office/officeart/2005/8/layout/hProcess4"/>
    <dgm:cxn modelId="{04FABD2F-2EF8-4C38-96AE-A86135FE9137}" type="presOf" srcId="{36443A4E-4053-4475-9E38-B38663DD2AC6}" destId="{70D3A919-2EEA-43F8-8798-E1E502C12998}" srcOrd="0" destOrd="3" presId="urn:microsoft.com/office/officeart/2005/8/layout/hProcess4"/>
    <dgm:cxn modelId="{B95BB731-243F-404B-85BE-A4F5F8600C33}" srcId="{C568124B-54E7-48DF-A943-C0F61BB2857D}" destId="{36443A4E-4053-4475-9E38-B38663DD2AC6}" srcOrd="3" destOrd="0" parTransId="{BAE2B4D1-6AA4-4D69-AEC6-E535D4297393}" sibTransId="{ED72001B-E5FF-4363-9A81-BAE59612A8A9}"/>
    <dgm:cxn modelId="{F8582133-A287-441D-B7FA-A5697506B6EF}" type="presOf" srcId="{1362359E-9AD5-46D3-B06A-58B8683B1A28}" destId="{0714CBF1-5D10-4353-AA1F-BF475325612C}" srcOrd="1" destOrd="1" presId="urn:microsoft.com/office/officeart/2005/8/layout/hProcess4"/>
    <dgm:cxn modelId="{B09B8537-F106-4390-8EE0-303F635EDF3B}" type="presOf" srcId="{45BB6634-9752-F94D-8871-19ABB83E6D43}" destId="{541E861C-4E86-4704-944B-B47D42F27643}" srcOrd="0" destOrd="0" presId="urn:microsoft.com/office/officeart/2005/8/layout/hProcess4"/>
    <dgm:cxn modelId="{B55E703A-AD53-4D9F-B689-F8EF30CAFE56}" type="presOf" srcId="{78B11BC0-44E1-7C45-A5B0-92DB5667B4A1}" destId="{DB4ED58E-75BE-4ADA-B467-F8516A1C0066}" srcOrd="0" destOrd="0" presId="urn:microsoft.com/office/officeart/2005/8/layout/hProcess4"/>
    <dgm:cxn modelId="{8A13513B-2C5C-436A-A8D7-657197A6706D}" type="presOf" srcId="{44AF7066-4BA7-3C47-906D-0E2E71537986}" destId="{D96801F5-0D96-4A1F-9843-3446B0581627}" srcOrd="1" destOrd="0" presId="urn:microsoft.com/office/officeart/2005/8/layout/hProcess4"/>
    <dgm:cxn modelId="{2A1CBD3D-E795-4D0D-89D2-AB542A2BAE9D}" type="presOf" srcId="{07AEC30E-57D5-134D-BC99-C8F5C5D307B3}" destId="{5FEC70AA-CDEA-4FF4-9AEE-F01492FCDAD1}" srcOrd="0" destOrd="0" presId="urn:microsoft.com/office/officeart/2005/8/layout/hProcess4"/>
    <dgm:cxn modelId="{B7186546-3A1A-524B-B2B0-9F7DAAEECA64}" type="presOf" srcId="{C8203433-B8B2-0E48-AE84-E907F01A0E4C}" destId="{79BA61BC-93C4-C64D-9DF6-39768357B551}" srcOrd="0" destOrd="0" presId="urn:microsoft.com/office/officeart/2005/8/layout/hProcess4"/>
    <dgm:cxn modelId="{90199A46-8B10-42CB-9B37-E2236A3D4529}" srcId="{C568124B-54E7-48DF-A943-C0F61BB2857D}" destId="{18228D98-64E4-487A-9DD0-7C1AF9D54E17}" srcOrd="1" destOrd="0" parTransId="{5B4C0E55-76C4-4DD1-A0D5-D9072DCA99BE}" sibTransId="{520D4278-265C-4899-810B-96BBE87AD25F}"/>
    <dgm:cxn modelId="{46E9324A-E7A7-4A58-AE0B-5570734EB4FA}" srcId="{C568124B-54E7-48DF-A943-C0F61BB2857D}" destId="{D0AF1CA8-7607-4D67-A861-DE95742F6393}" srcOrd="0" destOrd="0" parTransId="{3D99E9BD-9887-40C7-BA73-3738E71DC391}" sibTransId="{17CC736A-A56A-45D0-B7ED-309028AFEE30}"/>
    <dgm:cxn modelId="{DC9C114C-B97F-4033-84AB-CFE428570B55}" srcId="{07AEC30E-57D5-134D-BC99-C8F5C5D307B3}" destId="{948E2C8D-417E-4AC3-B8A3-08D593F553DA}" srcOrd="1" destOrd="0" parTransId="{174A4CC9-B19B-44E2-BB0C-1985DDF9930E}" sibTransId="{3CA9A4B7-D694-49B8-B550-CC856E3177DB}"/>
    <dgm:cxn modelId="{2A7B814C-1AEE-4C10-A113-F9D971A84814}" type="presOf" srcId="{D0AF1CA8-7607-4D67-A861-DE95742F6393}" destId="{70D3A919-2EEA-43F8-8798-E1E502C12998}" srcOrd="0" destOrd="0" presId="urn:microsoft.com/office/officeart/2005/8/layout/hProcess4"/>
    <dgm:cxn modelId="{07AADD4E-7953-4BE1-9367-781D96D42DE3}" type="presOf" srcId="{2F44049B-09DA-402A-AFB7-77036FADFF90}" destId="{7E4C1D62-E3A9-4239-BC49-15327CDBE9BE}" srcOrd="0" destOrd="2" presId="urn:microsoft.com/office/officeart/2005/8/layout/hProcess4"/>
    <dgm:cxn modelId="{7B381153-BE7F-4FCF-8F13-FB5D78067BD2}" type="presOf" srcId="{910A536C-745F-4C4F-9D68-4DD32114A2E7}" destId="{A3BA0F0C-88D9-4A1F-8543-0ED64792FC67}" srcOrd="0" destOrd="0" presId="urn:microsoft.com/office/officeart/2005/8/layout/hProcess4"/>
    <dgm:cxn modelId="{1ECDC456-69FE-49BB-AA9E-D816D6DD51BD}" type="presOf" srcId="{086B31B5-F61D-4EBF-803B-6D460B6FC1D5}" destId="{6D085418-1E0D-4D6C-80FC-6F9B3F1A82A3}" srcOrd="0" destOrd="0" presId="urn:microsoft.com/office/officeart/2005/8/layout/hProcess4"/>
    <dgm:cxn modelId="{8FEEB361-A84A-4640-89EB-A9DD943C3ADE}" srcId="{DAD6BE60-E093-974E-8F42-1491A9EEA588}" destId="{2F44049B-09DA-402A-AFB7-77036FADFF90}" srcOrd="2" destOrd="0" parTransId="{7817B9C1-77DF-45CE-9E57-8D536D1A39C2}" sibTransId="{1B65EEAB-74CD-43B1-B70C-47DE9A614E08}"/>
    <dgm:cxn modelId="{7F90DA68-1215-48BF-A3F0-6191D6D13FBC}" type="presOf" srcId="{00C4436E-1DF2-9649-BF6F-93ACF873FB4D}" destId="{484506A2-A016-4995-927D-D30AE7EA428A}" srcOrd="0" destOrd="0" presId="urn:microsoft.com/office/officeart/2005/8/layout/hProcess4"/>
    <dgm:cxn modelId="{6E588D6F-C1B6-4053-9EAE-D3A731DD8C7F}" type="presOf" srcId="{05442D3F-BACF-4C8B-A6A6-AEA08EC9E6F3}" destId="{9618F3C7-8843-4F27-B2A1-A214FF5735AA}" srcOrd="0" destOrd="1" presId="urn:microsoft.com/office/officeart/2005/8/layout/hProcess4"/>
    <dgm:cxn modelId="{47279B74-95A6-4981-AC17-107C7439CA91}" type="presOf" srcId="{948E2C8D-417E-4AC3-B8A3-08D593F553DA}" destId="{33C553E9-47A5-4038-A0C3-780E3CF98F9A}" srcOrd="1" destOrd="1" presId="urn:microsoft.com/office/officeart/2005/8/layout/hProcess4"/>
    <dgm:cxn modelId="{4E4DC179-D001-47DD-9D0A-1B8CF147A782}" type="presOf" srcId="{18228D98-64E4-487A-9DD0-7C1AF9D54E17}" destId="{70D3A919-2EEA-43F8-8798-E1E502C12998}" srcOrd="0" destOrd="1" presId="urn:microsoft.com/office/officeart/2005/8/layout/hProcess4"/>
    <dgm:cxn modelId="{9DB6597D-8D24-764A-99B7-63C8890F8734}" srcId="{00C4436E-1DF2-9649-BF6F-93ACF873FB4D}" destId="{44AF7066-4BA7-3C47-906D-0E2E71537986}" srcOrd="0" destOrd="0" parTransId="{E2D8E67F-BACD-D743-ADC2-BA1DFCE3F8AC}" sibTransId="{FE6FE29F-F498-EE4D-8ED9-D665B5F7F5C2}"/>
    <dgm:cxn modelId="{E8115F7F-03CA-4395-AF6F-0B8A0219C191}" type="presOf" srcId="{F2A8E51E-C91E-8A4F-9A3A-C4EBF6879579}" destId="{7E4C1D62-E3A9-4239-BC49-15327CDBE9BE}" srcOrd="0" destOrd="0" presId="urn:microsoft.com/office/officeart/2005/8/layout/hProcess4"/>
    <dgm:cxn modelId="{B26F4780-2F36-E24E-B7BB-B5CE56171D44}" srcId="{DAD6BE60-E093-974E-8F42-1491A9EEA588}" destId="{F2A8E51E-C91E-8A4F-9A3A-C4EBF6879579}" srcOrd="0" destOrd="0" parTransId="{B437A1E2-83C2-3D4B-BEF8-3ACCDAC0995C}" sibTransId="{758E8138-16C7-554A-9B86-310822F9210A}"/>
    <dgm:cxn modelId="{9BE8CD82-0F90-4C89-8AB1-84C3F5D95C8F}" type="presOf" srcId="{F2A8E51E-C91E-8A4F-9A3A-C4EBF6879579}" destId="{3467E337-FB66-4FA5-8C91-7F01566697AB}" srcOrd="1" destOrd="0" presId="urn:microsoft.com/office/officeart/2005/8/layout/hProcess4"/>
    <dgm:cxn modelId="{99CDA483-7877-4242-AF9C-0292252119C3}" type="presOf" srcId="{05442D3F-BACF-4C8B-A6A6-AEA08EC9E6F3}" destId="{D96801F5-0D96-4A1F-9843-3446B0581627}" srcOrd="1" destOrd="1" presId="urn:microsoft.com/office/officeart/2005/8/layout/hProcess4"/>
    <dgm:cxn modelId="{00243891-2820-424E-8024-55ABA81EAD91}" type="presOf" srcId="{90AFFCDD-93FB-4F6F-802B-2602601A7E20}" destId="{3467E337-FB66-4FA5-8C91-7F01566697AB}" srcOrd="1" destOrd="1" presId="urn:microsoft.com/office/officeart/2005/8/layout/hProcess4"/>
    <dgm:cxn modelId="{EB7FEC9A-1243-4638-826A-FBDA3249FC0D}" type="presOf" srcId="{7D50B783-7DAA-B944-B810-2AED78314B63}" destId="{B433E90A-D95B-4760-B3AD-9818B7C4069B}" srcOrd="0" destOrd="0" presId="urn:microsoft.com/office/officeart/2005/8/layout/hProcess4"/>
    <dgm:cxn modelId="{4099629C-4890-4960-AAAB-716F22671E5D}" type="presOf" srcId="{9ED7F8B8-284B-B642-BFE5-3FDAA817EEE4}" destId="{272254FC-35A4-4B12-90A9-F9E87F645956}" srcOrd="0" destOrd="0" presId="urn:microsoft.com/office/officeart/2005/8/layout/hProcess4"/>
    <dgm:cxn modelId="{3265159E-9C2B-44AD-B151-51B16586723C}" srcId="{C8203433-B8B2-0E48-AE84-E907F01A0E4C}" destId="{C568124B-54E7-48DF-A943-C0F61BB2857D}" srcOrd="0" destOrd="0" parTransId="{85332947-1805-46F0-A7A7-860AB0A6784B}" sibTransId="{086B31B5-F61D-4EBF-803B-6D460B6FC1D5}"/>
    <dgm:cxn modelId="{380B50A1-0E8B-4AE5-B477-AF687B3C86D5}" type="presOf" srcId="{B644390B-10B9-45B3-AEC3-61FE412A13EE}" destId="{9618F3C7-8843-4F27-B2A1-A214FF5735AA}" srcOrd="0" destOrd="2" presId="urn:microsoft.com/office/officeart/2005/8/layout/hProcess4"/>
    <dgm:cxn modelId="{7E3DD3AA-3086-4128-AB25-808356C1D1CB}" srcId="{9ED7F8B8-284B-B642-BFE5-3FDAA817EEE4}" destId="{1362359E-9AD5-46D3-B06A-58B8683B1A28}" srcOrd="1" destOrd="0" parTransId="{E44E8B1C-4197-404A-AB0D-DA73A41A5C5A}" sibTransId="{2CE94E58-9224-4311-B24A-01FE73042014}"/>
    <dgm:cxn modelId="{95CA04B0-05D4-4142-8242-D31F9F2D1AC4}" srcId="{C8203433-B8B2-0E48-AE84-E907F01A0E4C}" destId="{DAD6BE60-E093-974E-8F42-1491A9EEA588}" srcOrd="2" destOrd="0" parTransId="{F8707729-72B0-9247-8647-0A17728BA24B}" sibTransId="{7D50B783-7DAA-B944-B810-2AED78314B63}"/>
    <dgm:cxn modelId="{D31698B2-99B0-484B-8C85-B073A3949F9C}" srcId="{C8203433-B8B2-0E48-AE84-E907F01A0E4C}" destId="{9ED7F8B8-284B-B642-BFE5-3FDAA817EEE4}" srcOrd="3" destOrd="0" parTransId="{D606D526-C58A-1B42-BCE3-DACF2A640298}" sibTransId="{45BB6634-9752-F94D-8871-19ABB83E6D43}"/>
    <dgm:cxn modelId="{CDB673C1-D9E0-4A9B-9F42-87EF04697F10}" type="presOf" srcId="{DAD6BE60-E093-974E-8F42-1491A9EEA588}" destId="{D148F59B-B5D0-4937-A863-B730139AC2D8}" srcOrd="0" destOrd="0" presId="urn:microsoft.com/office/officeart/2005/8/layout/hProcess4"/>
    <dgm:cxn modelId="{285E1CC3-7FB6-4511-8C52-9C06CC82D376}" type="presOf" srcId="{F7B8AA66-0AC8-48BB-B102-4308D5F922BB}" destId="{BA5AA1C9-CC5E-45F4-8935-D0164FEE6296}" srcOrd="1" destOrd="2" presId="urn:microsoft.com/office/officeart/2005/8/layout/hProcess4"/>
    <dgm:cxn modelId="{DFFA9DC7-E2EF-924B-AE90-3ED5DA17A654}" srcId="{07AEC30E-57D5-134D-BC99-C8F5C5D307B3}" destId="{78B11BC0-44E1-7C45-A5B0-92DB5667B4A1}" srcOrd="0" destOrd="0" parTransId="{932D5F2E-14AC-0C44-8638-C032034B4417}" sibTransId="{E63680E5-7E8A-3741-A863-6CEC651EA129}"/>
    <dgm:cxn modelId="{FF3F34CA-1701-47CA-90FE-9898083BA96B}" type="presOf" srcId="{F7B8AA66-0AC8-48BB-B102-4308D5F922BB}" destId="{70D3A919-2EEA-43F8-8798-E1E502C12998}" srcOrd="0" destOrd="2" presId="urn:microsoft.com/office/officeart/2005/8/layout/hProcess4"/>
    <dgm:cxn modelId="{BFD853CB-D3CF-409A-9CD0-539AF4F02C3D}" type="presOf" srcId="{B644390B-10B9-45B3-AEC3-61FE412A13EE}" destId="{D96801F5-0D96-4A1F-9843-3446B0581627}" srcOrd="1" destOrd="2" presId="urn:microsoft.com/office/officeart/2005/8/layout/hProcess4"/>
    <dgm:cxn modelId="{7B6E36D4-0C67-4E5F-A03B-B62B592237CD}" type="presOf" srcId="{18228D98-64E4-487A-9DD0-7C1AF9D54E17}" destId="{BA5AA1C9-CC5E-45F4-8935-D0164FEE6296}" srcOrd="1" destOrd="1" presId="urn:microsoft.com/office/officeart/2005/8/layout/hProcess4"/>
    <dgm:cxn modelId="{27CF79D5-C7D3-45DE-9A95-D7B8789B7429}" srcId="{C568124B-54E7-48DF-A943-C0F61BB2857D}" destId="{F7B8AA66-0AC8-48BB-B102-4308D5F922BB}" srcOrd="2" destOrd="0" parTransId="{BD207A0B-B921-4BE0-8AAA-0CFBFB2A448C}" sibTransId="{0362FC3D-482D-4715-BDAC-D4C79F6600EF}"/>
    <dgm:cxn modelId="{5A9732E0-E252-418F-9CA8-4BB5C35E44D5}" type="presOf" srcId="{90AFFCDD-93FB-4F6F-802B-2602601A7E20}" destId="{7E4C1D62-E3A9-4239-BC49-15327CDBE9BE}" srcOrd="0" destOrd="1" presId="urn:microsoft.com/office/officeart/2005/8/layout/hProcess4"/>
    <dgm:cxn modelId="{9CA6E1E1-2FE4-4C16-A43B-0379A1EE894F}" srcId="{00C4436E-1DF2-9649-BF6F-93ACF873FB4D}" destId="{B644390B-10B9-45B3-AEC3-61FE412A13EE}" srcOrd="2" destOrd="0" parTransId="{B6C7BC68-1D05-442B-BF85-0712DDD7A308}" sibTransId="{5BAEF08E-4BCD-4C65-A430-0C52C498A7A3}"/>
    <dgm:cxn modelId="{E370FDE9-8570-4EBA-801F-4848BCBFA2AF}" type="presOf" srcId="{C568124B-54E7-48DF-A943-C0F61BB2857D}" destId="{56025463-932E-414A-B6AA-D8EDE6261D0A}" srcOrd="0" destOrd="0" presId="urn:microsoft.com/office/officeart/2005/8/layout/hProcess4"/>
    <dgm:cxn modelId="{0CF75BEC-595B-40E4-B44A-33B525CD2947}" type="presOf" srcId="{948E2C8D-417E-4AC3-B8A3-08D593F553DA}" destId="{DB4ED58E-75BE-4ADA-B467-F8516A1C0066}" srcOrd="0" destOrd="1" presId="urn:microsoft.com/office/officeart/2005/8/layout/hProcess4"/>
    <dgm:cxn modelId="{B92897EC-4210-2B4B-8FBD-C288341F576B}" srcId="{9ED7F8B8-284B-B642-BFE5-3FDAA817EEE4}" destId="{910A536C-745F-4C4F-9D68-4DD32114A2E7}" srcOrd="0" destOrd="0" parTransId="{AB061678-E25A-E44B-A319-D684E86AE6F4}" sibTransId="{6708643F-672D-884B-A6C8-8EED5266CB13}"/>
    <dgm:cxn modelId="{235244F1-85BB-44DD-BF32-46F34ABDBAE9}" type="presOf" srcId="{1362359E-9AD5-46D3-B06A-58B8683B1A28}" destId="{A3BA0F0C-88D9-4A1F-8543-0ED64792FC67}" srcOrd="0" destOrd="1" presId="urn:microsoft.com/office/officeart/2005/8/layout/hProcess4"/>
    <dgm:cxn modelId="{20E978F7-58AF-483E-8281-B8D842D28067}" type="presOf" srcId="{910A536C-745F-4C4F-9D68-4DD32114A2E7}" destId="{0714CBF1-5D10-4353-AA1F-BF475325612C}" srcOrd="1" destOrd="0" presId="urn:microsoft.com/office/officeart/2005/8/layout/hProcess4"/>
    <dgm:cxn modelId="{B3A4AEF8-F5F2-4BE4-8621-CE33842453F2}" type="presOf" srcId="{D0AF1CA8-7607-4D67-A861-DE95742F6393}" destId="{BA5AA1C9-CC5E-45F4-8935-D0164FEE6296}" srcOrd="1" destOrd="0" presId="urn:microsoft.com/office/officeart/2005/8/layout/hProcess4"/>
    <dgm:cxn modelId="{FC5F21FC-28C3-8F4C-ABAC-2A74959C435D}" srcId="{C8203433-B8B2-0E48-AE84-E907F01A0E4C}" destId="{00C4436E-1DF2-9649-BF6F-93ACF873FB4D}" srcOrd="1" destOrd="0" parTransId="{88C164B3-5E2D-934C-856A-743505A161C8}" sibTransId="{74DD3723-9279-3D43-84FF-78EC672B0761}"/>
    <dgm:cxn modelId="{C40B08FD-A3E4-430F-8E15-1E572C288E7C}" type="presOf" srcId="{2F44049B-09DA-402A-AFB7-77036FADFF90}" destId="{3467E337-FB66-4FA5-8C91-7F01566697AB}" srcOrd="1" destOrd="2" presId="urn:microsoft.com/office/officeart/2005/8/layout/hProcess4"/>
    <dgm:cxn modelId="{4F4683FD-02C8-49C3-96FF-AAD6818604CB}" type="presOf" srcId="{36443A4E-4053-4475-9E38-B38663DD2AC6}" destId="{BA5AA1C9-CC5E-45F4-8935-D0164FEE6296}" srcOrd="1" destOrd="3" presId="urn:microsoft.com/office/officeart/2005/8/layout/hProcess4"/>
    <dgm:cxn modelId="{DDF0BA14-00F2-3B45-AB98-074B6C0B0722}" type="presParOf" srcId="{79BA61BC-93C4-C64D-9DF6-39768357B551}" destId="{58888B95-74CE-1648-99F7-956D4885D7AD}" srcOrd="0" destOrd="0" presId="urn:microsoft.com/office/officeart/2005/8/layout/hProcess4"/>
    <dgm:cxn modelId="{60956482-0A53-6F4C-A7B4-D102740642CF}" type="presParOf" srcId="{79BA61BC-93C4-C64D-9DF6-39768357B551}" destId="{747EAB29-73EE-8345-9FA2-F74D1D3E30FA}" srcOrd="1" destOrd="0" presId="urn:microsoft.com/office/officeart/2005/8/layout/hProcess4"/>
    <dgm:cxn modelId="{96B625FB-5C21-2A4D-B188-40A23C01A472}" type="presParOf" srcId="{79BA61BC-93C4-C64D-9DF6-39768357B551}" destId="{3E8B95B3-9536-C24C-86BC-81854085DAFD}" srcOrd="2" destOrd="0" presId="urn:microsoft.com/office/officeart/2005/8/layout/hProcess4"/>
    <dgm:cxn modelId="{CFE94470-2BB9-4EC7-8417-4CB6E9E34F02}" type="presParOf" srcId="{3E8B95B3-9536-C24C-86BC-81854085DAFD}" destId="{A1A356B1-666D-48BB-97A1-D0EE7DD5435D}" srcOrd="0" destOrd="0" presId="urn:microsoft.com/office/officeart/2005/8/layout/hProcess4"/>
    <dgm:cxn modelId="{A116A603-FD58-469C-B380-6666D8238DE1}" type="presParOf" srcId="{A1A356B1-666D-48BB-97A1-D0EE7DD5435D}" destId="{EAE31BF2-A661-45BA-A829-CE56164777DF}" srcOrd="0" destOrd="0" presId="urn:microsoft.com/office/officeart/2005/8/layout/hProcess4"/>
    <dgm:cxn modelId="{9B0C087D-1763-4EF2-ADAC-A53304C8EAEA}" type="presParOf" srcId="{A1A356B1-666D-48BB-97A1-D0EE7DD5435D}" destId="{70D3A919-2EEA-43F8-8798-E1E502C12998}" srcOrd="1" destOrd="0" presId="urn:microsoft.com/office/officeart/2005/8/layout/hProcess4"/>
    <dgm:cxn modelId="{A53B0FD9-D530-461F-B888-5A632CE23223}" type="presParOf" srcId="{A1A356B1-666D-48BB-97A1-D0EE7DD5435D}" destId="{BA5AA1C9-CC5E-45F4-8935-D0164FEE6296}" srcOrd="2" destOrd="0" presId="urn:microsoft.com/office/officeart/2005/8/layout/hProcess4"/>
    <dgm:cxn modelId="{E2650550-659C-4664-AFAE-39A02B0E223B}" type="presParOf" srcId="{A1A356B1-666D-48BB-97A1-D0EE7DD5435D}" destId="{56025463-932E-414A-B6AA-D8EDE6261D0A}" srcOrd="3" destOrd="0" presId="urn:microsoft.com/office/officeart/2005/8/layout/hProcess4"/>
    <dgm:cxn modelId="{FEE0D621-1271-43A9-B5CE-1A72D3E8B7A2}" type="presParOf" srcId="{A1A356B1-666D-48BB-97A1-D0EE7DD5435D}" destId="{71378BF8-3CFB-4A23-969D-E2C2CAFE6221}" srcOrd="4" destOrd="0" presId="urn:microsoft.com/office/officeart/2005/8/layout/hProcess4"/>
    <dgm:cxn modelId="{A7EDE18E-F62F-4DB8-A9F3-3530C7B1C47A}" type="presParOf" srcId="{3E8B95B3-9536-C24C-86BC-81854085DAFD}" destId="{6D085418-1E0D-4D6C-80FC-6F9B3F1A82A3}" srcOrd="1" destOrd="0" presId="urn:microsoft.com/office/officeart/2005/8/layout/hProcess4"/>
    <dgm:cxn modelId="{1CCF6241-D302-48E3-BB71-8F8A88CE663D}" type="presParOf" srcId="{3E8B95B3-9536-C24C-86BC-81854085DAFD}" destId="{19DCE21D-423B-40D4-8061-EC8C261E60C0}" srcOrd="2" destOrd="0" presId="urn:microsoft.com/office/officeart/2005/8/layout/hProcess4"/>
    <dgm:cxn modelId="{43FC63B1-C384-49AB-A90A-53EBDD257B0C}" type="presParOf" srcId="{19DCE21D-423B-40D4-8061-EC8C261E60C0}" destId="{AF3CDA2F-0EE4-41C6-B759-932BBF6DD0F8}" srcOrd="0" destOrd="0" presId="urn:microsoft.com/office/officeart/2005/8/layout/hProcess4"/>
    <dgm:cxn modelId="{C92260FF-7C1E-44B1-9A06-72C6BC49E1DB}" type="presParOf" srcId="{19DCE21D-423B-40D4-8061-EC8C261E60C0}" destId="{9618F3C7-8843-4F27-B2A1-A214FF5735AA}" srcOrd="1" destOrd="0" presId="urn:microsoft.com/office/officeart/2005/8/layout/hProcess4"/>
    <dgm:cxn modelId="{208D3CA8-F080-462B-8D54-D845B2094E84}" type="presParOf" srcId="{19DCE21D-423B-40D4-8061-EC8C261E60C0}" destId="{D96801F5-0D96-4A1F-9843-3446B0581627}" srcOrd="2" destOrd="0" presId="urn:microsoft.com/office/officeart/2005/8/layout/hProcess4"/>
    <dgm:cxn modelId="{A9ECD29D-9088-47A8-8E76-EC49C53DDF1B}" type="presParOf" srcId="{19DCE21D-423B-40D4-8061-EC8C261E60C0}" destId="{484506A2-A016-4995-927D-D30AE7EA428A}" srcOrd="3" destOrd="0" presId="urn:microsoft.com/office/officeart/2005/8/layout/hProcess4"/>
    <dgm:cxn modelId="{7509D318-891C-4E85-B120-6B82D4DCCAB4}" type="presParOf" srcId="{19DCE21D-423B-40D4-8061-EC8C261E60C0}" destId="{F598BD83-9C2A-44C5-85E1-EC67247A43D5}" srcOrd="4" destOrd="0" presId="urn:microsoft.com/office/officeart/2005/8/layout/hProcess4"/>
    <dgm:cxn modelId="{E36006E8-2EFC-4FBF-8883-8ACBA1186DBA}" type="presParOf" srcId="{3E8B95B3-9536-C24C-86BC-81854085DAFD}" destId="{1F414B31-A10D-4C5F-961D-4789B38C522B}" srcOrd="3" destOrd="0" presId="urn:microsoft.com/office/officeart/2005/8/layout/hProcess4"/>
    <dgm:cxn modelId="{0A2D60D5-1AB3-4A4D-A14D-7F7C87866D50}" type="presParOf" srcId="{3E8B95B3-9536-C24C-86BC-81854085DAFD}" destId="{EA8FAEB3-B99B-4430-B7B7-6A08F158B961}" srcOrd="4" destOrd="0" presId="urn:microsoft.com/office/officeart/2005/8/layout/hProcess4"/>
    <dgm:cxn modelId="{448BBA94-BB71-4553-824C-74CFFD174A2B}" type="presParOf" srcId="{EA8FAEB3-B99B-4430-B7B7-6A08F158B961}" destId="{566FD166-F0BB-43C1-9FEE-D3B697A84F2F}" srcOrd="0" destOrd="0" presId="urn:microsoft.com/office/officeart/2005/8/layout/hProcess4"/>
    <dgm:cxn modelId="{003850E3-397A-468C-8FA9-D43519CCB5BD}" type="presParOf" srcId="{EA8FAEB3-B99B-4430-B7B7-6A08F158B961}" destId="{7E4C1D62-E3A9-4239-BC49-15327CDBE9BE}" srcOrd="1" destOrd="0" presId="urn:microsoft.com/office/officeart/2005/8/layout/hProcess4"/>
    <dgm:cxn modelId="{B9639CC5-5150-4EF7-9B12-A6403BF72808}" type="presParOf" srcId="{EA8FAEB3-B99B-4430-B7B7-6A08F158B961}" destId="{3467E337-FB66-4FA5-8C91-7F01566697AB}" srcOrd="2" destOrd="0" presId="urn:microsoft.com/office/officeart/2005/8/layout/hProcess4"/>
    <dgm:cxn modelId="{6834E626-787F-44FE-BE40-74E6620101D4}" type="presParOf" srcId="{EA8FAEB3-B99B-4430-B7B7-6A08F158B961}" destId="{D148F59B-B5D0-4937-A863-B730139AC2D8}" srcOrd="3" destOrd="0" presId="urn:microsoft.com/office/officeart/2005/8/layout/hProcess4"/>
    <dgm:cxn modelId="{3FF591EE-3D4D-4584-BD48-E4B03CA1BC81}" type="presParOf" srcId="{EA8FAEB3-B99B-4430-B7B7-6A08F158B961}" destId="{F1165480-7EBE-46BE-A017-BDB8566F814E}" srcOrd="4" destOrd="0" presId="urn:microsoft.com/office/officeart/2005/8/layout/hProcess4"/>
    <dgm:cxn modelId="{4CFB8130-35E3-44DB-A693-FC086CBBB5B8}" type="presParOf" srcId="{3E8B95B3-9536-C24C-86BC-81854085DAFD}" destId="{B433E90A-D95B-4760-B3AD-9818B7C4069B}" srcOrd="5" destOrd="0" presId="urn:microsoft.com/office/officeart/2005/8/layout/hProcess4"/>
    <dgm:cxn modelId="{307F91F0-2560-4F50-86DA-CD0BBF4C6E5E}" type="presParOf" srcId="{3E8B95B3-9536-C24C-86BC-81854085DAFD}" destId="{A1633BE4-506B-45A7-A70D-193AB806CFA2}" srcOrd="6" destOrd="0" presId="urn:microsoft.com/office/officeart/2005/8/layout/hProcess4"/>
    <dgm:cxn modelId="{74D7B925-211A-4E97-8805-3AFF9CD05CA3}" type="presParOf" srcId="{A1633BE4-506B-45A7-A70D-193AB806CFA2}" destId="{A63B33EF-0A01-46FE-96C0-A04A856F1C69}" srcOrd="0" destOrd="0" presId="urn:microsoft.com/office/officeart/2005/8/layout/hProcess4"/>
    <dgm:cxn modelId="{727DD844-B66D-4185-88A4-8317C3954606}" type="presParOf" srcId="{A1633BE4-506B-45A7-A70D-193AB806CFA2}" destId="{A3BA0F0C-88D9-4A1F-8543-0ED64792FC67}" srcOrd="1" destOrd="0" presId="urn:microsoft.com/office/officeart/2005/8/layout/hProcess4"/>
    <dgm:cxn modelId="{D09F5A11-CA02-469B-B523-FAC1429D008A}" type="presParOf" srcId="{A1633BE4-506B-45A7-A70D-193AB806CFA2}" destId="{0714CBF1-5D10-4353-AA1F-BF475325612C}" srcOrd="2" destOrd="0" presId="urn:microsoft.com/office/officeart/2005/8/layout/hProcess4"/>
    <dgm:cxn modelId="{F02D3969-2348-4859-97DD-E7C0E98C38C9}" type="presParOf" srcId="{A1633BE4-506B-45A7-A70D-193AB806CFA2}" destId="{272254FC-35A4-4B12-90A9-F9E87F645956}" srcOrd="3" destOrd="0" presId="urn:microsoft.com/office/officeart/2005/8/layout/hProcess4"/>
    <dgm:cxn modelId="{5198D28D-4E87-4C2E-B103-ED635715A779}" type="presParOf" srcId="{A1633BE4-506B-45A7-A70D-193AB806CFA2}" destId="{5323AE29-646E-4EC7-BACD-0839FF9A1665}" srcOrd="4" destOrd="0" presId="urn:microsoft.com/office/officeart/2005/8/layout/hProcess4"/>
    <dgm:cxn modelId="{90EE5F51-B269-49CF-94B0-75002811E75D}" type="presParOf" srcId="{3E8B95B3-9536-C24C-86BC-81854085DAFD}" destId="{541E861C-4E86-4704-944B-B47D42F27643}" srcOrd="7" destOrd="0" presId="urn:microsoft.com/office/officeart/2005/8/layout/hProcess4"/>
    <dgm:cxn modelId="{9A4FBBA6-CACD-4B56-8558-14D71EC0C18C}" type="presParOf" srcId="{3E8B95B3-9536-C24C-86BC-81854085DAFD}" destId="{295A4F81-1AFC-4168-BC85-BB4F3B07A7B6}" srcOrd="8" destOrd="0" presId="urn:microsoft.com/office/officeart/2005/8/layout/hProcess4"/>
    <dgm:cxn modelId="{C6083F8B-BF43-453B-A93D-111B88BCA38F}" type="presParOf" srcId="{295A4F81-1AFC-4168-BC85-BB4F3B07A7B6}" destId="{246775C2-E0BA-4787-885F-DF79F3832549}" srcOrd="0" destOrd="0" presId="urn:microsoft.com/office/officeart/2005/8/layout/hProcess4"/>
    <dgm:cxn modelId="{4323FDE5-9198-4A4D-817A-3303E3863832}" type="presParOf" srcId="{295A4F81-1AFC-4168-BC85-BB4F3B07A7B6}" destId="{DB4ED58E-75BE-4ADA-B467-F8516A1C0066}" srcOrd="1" destOrd="0" presId="urn:microsoft.com/office/officeart/2005/8/layout/hProcess4"/>
    <dgm:cxn modelId="{A79FD141-5218-4E3A-997E-21DB29593DE4}" type="presParOf" srcId="{295A4F81-1AFC-4168-BC85-BB4F3B07A7B6}" destId="{33C553E9-47A5-4038-A0C3-780E3CF98F9A}" srcOrd="2" destOrd="0" presId="urn:microsoft.com/office/officeart/2005/8/layout/hProcess4"/>
    <dgm:cxn modelId="{A531017E-6D9D-4A63-B9FD-09BFDF24D025}" type="presParOf" srcId="{295A4F81-1AFC-4168-BC85-BB4F3B07A7B6}" destId="{5FEC70AA-CDEA-4FF4-9AEE-F01492FCDAD1}" srcOrd="3" destOrd="0" presId="urn:microsoft.com/office/officeart/2005/8/layout/hProcess4"/>
    <dgm:cxn modelId="{7E8978D0-B546-4ED4-A9B7-BC55098900C0}" type="presParOf" srcId="{295A4F81-1AFC-4168-BC85-BB4F3B07A7B6}" destId="{9D4A2805-DB7C-464D-8826-5053A4F9A87E}"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D3A919-2EEA-43F8-8798-E1E502C12998}">
      <dsp:nvSpPr>
        <dsp:cNvPr id="0" name=""/>
        <dsp:cNvSpPr/>
      </dsp:nvSpPr>
      <dsp:spPr>
        <a:xfrm>
          <a:off x="4529" y="1105286"/>
          <a:ext cx="1723839" cy="1421806"/>
        </a:xfrm>
        <a:prstGeom prst="roundRect">
          <a:avLst>
            <a:gd name="adj" fmla="val 10000"/>
          </a:avLst>
        </a:prstGeom>
        <a:solidFill>
          <a:schemeClr val="lt1">
            <a:alpha val="90000"/>
            <a:hueOff val="0"/>
            <a:satOff val="0"/>
            <a:lumOff val="0"/>
            <a:alphaOff val="0"/>
          </a:schemeClr>
        </a:solidFill>
        <a:ln w="10000" cap="flat" cmpd="sng" algn="ctr">
          <a:solidFill>
            <a:schemeClr val="accent2">
              <a:hueOff val="0"/>
              <a:satOff val="0"/>
              <a:lumOff val="0"/>
              <a:alphaOff val="0"/>
            </a:schemeClr>
          </a:solidFill>
          <a:prstDash val="solid"/>
        </a:ln>
        <a:effectLst>
          <a:outerShdw blurRad="38100" dist="300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17145" tIns="17145" rIns="17145" bIns="17145" numCol="1" spcCol="1270" anchor="t" anchorCtr="0">
          <a:noAutofit/>
        </a:bodyPr>
        <a:lstStyle/>
        <a:p>
          <a:pPr marL="57150" lvl="1" indent="-57150" algn="l" defTabSz="400050">
            <a:lnSpc>
              <a:spcPct val="90000"/>
            </a:lnSpc>
            <a:spcBef>
              <a:spcPct val="0"/>
            </a:spcBef>
            <a:spcAft>
              <a:spcPct val="15000"/>
            </a:spcAft>
            <a:buChar char="•"/>
          </a:pPr>
          <a:r>
            <a:rPr lang="en-US" sz="900" kern="1200" dirty="0"/>
            <a:t>Focus on G10 currency news. </a:t>
          </a:r>
        </a:p>
        <a:p>
          <a:pPr marL="57150" lvl="1" indent="-57150" algn="l" defTabSz="400050">
            <a:lnSpc>
              <a:spcPct val="90000"/>
            </a:lnSpc>
            <a:spcBef>
              <a:spcPct val="0"/>
            </a:spcBef>
            <a:spcAft>
              <a:spcPct val="15000"/>
            </a:spcAft>
            <a:buChar char="•"/>
          </a:pPr>
          <a:r>
            <a:rPr lang="en-US" sz="900" kern="1200" dirty="0"/>
            <a:t>Retrieve and insert data to HANA from 3</a:t>
          </a:r>
          <a:r>
            <a:rPr lang="en-US" sz="900" kern="1200" baseline="30000" dirty="0"/>
            <a:t>rd</a:t>
          </a:r>
          <a:r>
            <a:rPr lang="en-US" sz="900" kern="1200" dirty="0"/>
            <a:t> Party APIs</a:t>
          </a:r>
        </a:p>
        <a:p>
          <a:pPr marL="57150" lvl="1" indent="-57150" algn="l" defTabSz="400050">
            <a:lnSpc>
              <a:spcPct val="90000"/>
            </a:lnSpc>
            <a:spcBef>
              <a:spcPct val="0"/>
            </a:spcBef>
            <a:spcAft>
              <a:spcPct val="15000"/>
            </a:spcAft>
            <a:buChar char="•"/>
          </a:pPr>
          <a:r>
            <a:rPr lang="en-US" sz="900" kern="1200" dirty="0"/>
            <a:t>Create connectors with Twitter accounts and store tweets in HANA database</a:t>
          </a:r>
        </a:p>
        <a:p>
          <a:pPr marL="57150" lvl="1" indent="-57150" algn="l" defTabSz="400050">
            <a:lnSpc>
              <a:spcPct val="90000"/>
            </a:lnSpc>
            <a:spcBef>
              <a:spcPct val="0"/>
            </a:spcBef>
            <a:spcAft>
              <a:spcPct val="15000"/>
            </a:spcAft>
            <a:buChar char="•"/>
          </a:pPr>
          <a:endParaRPr lang="en-US" sz="900" kern="1200" dirty="0"/>
        </a:p>
      </dsp:txBody>
      <dsp:txXfrm>
        <a:off x="37249" y="1138006"/>
        <a:ext cx="1658399" cy="1051693"/>
      </dsp:txXfrm>
    </dsp:sp>
    <dsp:sp modelId="{6D085418-1E0D-4D6C-80FC-6F9B3F1A82A3}">
      <dsp:nvSpPr>
        <dsp:cNvPr id="0" name=""/>
        <dsp:cNvSpPr/>
      </dsp:nvSpPr>
      <dsp:spPr>
        <a:xfrm>
          <a:off x="963759" y="1271067"/>
          <a:ext cx="2174120" cy="2174120"/>
        </a:xfrm>
        <a:prstGeom prst="leftCircularArrow">
          <a:avLst>
            <a:gd name="adj1" fmla="val 4401"/>
            <a:gd name="adj2" fmla="val 558148"/>
            <a:gd name="adj3" fmla="val 2333659"/>
            <a:gd name="adj4" fmla="val 9024489"/>
            <a:gd name="adj5" fmla="val 5135"/>
          </a:avLst>
        </a:prstGeom>
        <a:solidFill>
          <a:schemeClr val="accent2">
            <a:hueOff val="0"/>
            <a:satOff val="0"/>
            <a:lumOff val="0"/>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2">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sp>
    <dsp:sp modelId="{56025463-932E-414A-B6AA-D8EDE6261D0A}">
      <dsp:nvSpPr>
        <dsp:cNvPr id="0" name=""/>
        <dsp:cNvSpPr/>
      </dsp:nvSpPr>
      <dsp:spPr>
        <a:xfrm>
          <a:off x="387605" y="2222420"/>
          <a:ext cx="1532301" cy="609345"/>
        </a:xfrm>
        <a:prstGeom prst="roundRect">
          <a:avLst>
            <a:gd name="adj" fmla="val 10000"/>
          </a:avLst>
        </a:prstGeom>
        <a:solidFill>
          <a:schemeClr val="accent2">
            <a:hueOff val="0"/>
            <a:satOff val="0"/>
            <a:lumOff val="0"/>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2">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Data extraction</a:t>
          </a:r>
        </a:p>
      </dsp:txBody>
      <dsp:txXfrm>
        <a:off x="405452" y="2240267"/>
        <a:ext cx="1496607" cy="573651"/>
      </dsp:txXfrm>
    </dsp:sp>
    <dsp:sp modelId="{9618F3C7-8843-4F27-B2A1-A214FF5735AA}">
      <dsp:nvSpPr>
        <dsp:cNvPr id="0" name=""/>
        <dsp:cNvSpPr/>
      </dsp:nvSpPr>
      <dsp:spPr>
        <a:xfrm>
          <a:off x="2375584" y="1105286"/>
          <a:ext cx="1723839" cy="1421806"/>
        </a:xfrm>
        <a:prstGeom prst="roundRect">
          <a:avLst>
            <a:gd name="adj" fmla="val 10000"/>
          </a:avLst>
        </a:prstGeom>
        <a:solidFill>
          <a:schemeClr val="lt1">
            <a:alpha val="90000"/>
            <a:hueOff val="0"/>
            <a:satOff val="0"/>
            <a:lumOff val="0"/>
            <a:alphaOff val="0"/>
          </a:schemeClr>
        </a:solidFill>
        <a:ln w="10000" cap="flat" cmpd="sng" algn="ctr">
          <a:solidFill>
            <a:schemeClr val="accent3">
              <a:hueOff val="0"/>
              <a:satOff val="0"/>
              <a:lumOff val="0"/>
              <a:alphaOff val="0"/>
            </a:schemeClr>
          </a:solidFill>
          <a:prstDash val="solid"/>
        </a:ln>
        <a:effectLst>
          <a:outerShdw blurRad="38100" dist="300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17145" tIns="17145" rIns="17145" bIns="17145" numCol="1" spcCol="1270" anchor="t" anchorCtr="0">
          <a:noAutofit/>
        </a:bodyPr>
        <a:lstStyle/>
        <a:p>
          <a:pPr marL="57150" lvl="1" indent="-57150" algn="l" defTabSz="400050">
            <a:lnSpc>
              <a:spcPct val="90000"/>
            </a:lnSpc>
            <a:spcBef>
              <a:spcPct val="0"/>
            </a:spcBef>
            <a:spcAft>
              <a:spcPct val="15000"/>
            </a:spcAft>
            <a:buChar char="•"/>
          </a:pPr>
          <a:r>
            <a:rPr lang="en-US" sz="900" kern="1200" dirty="0"/>
            <a:t>Remove unnecessary text </a:t>
          </a:r>
        </a:p>
        <a:p>
          <a:pPr marL="57150" lvl="1" indent="-57150" algn="l" defTabSz="400050">
            <a:lnSpc>
              <a:spcPct val="90000"/>
            </a:lnSpc>
            <a:spcBef>
              <a:spcPct val="0"/>
            </a:spcBef>
            <a:spcAft>
              <a:spcPct val="15000"/>
            </a:spcAft>
            <a:buChar char="•"/>
          </a:pPr>
          <a:r>
            <a:rPr lang="en-US" sz="900" kern="1200" dirty="0"/>
            <a:t>Identify key topics and phrases</a:t>
          </a:r>
        </a:p>
        <a:p>
          <a:pPr marL="57150" lvl="1" indent="-57150" algn="l" defTabSz="400050">
            <a:lnSpc>
              <a:spcPct val="90000"/>
            </a:lnSpc>
            <a:spcBef>
              <a:spcPct val="0"/>
            </a:spcBef>
            <a:spcAft>
              <a:spcPct val="15000"/>
            </a:spcAft>
            <a:buChar char="•"/>
          </a:pPr>
          <a:r>
            <a:rPr lang="en-US" sz="900" kern="1200" dirty="0"/>
            <a:t>Add custom metadata to enhance the sentiment analysis step</a:t>
          </a:r>
        </a:p>
      </dsp:txBody>
      <dsp:txXfrm>
        <a:off x="2408304" y="1442678"/>
        <a:ext cx="1658399" cy="1051693"/>
      </dsp:txXfrm>
    </dsp:sp>
    <dsp:sp modelId="{1F414B31-A10D-4C5F-961D-4789B38C522B}">
      <dsp:nvSpPr>
        <dsp:cNvPr id="0" name=""/>
        <dsp:cNvSpPr/>
      </dsp:nvSpPr>
      <dsp:spPr>
        <a:xfrm>
          <a:off x="3720731" y="62502"/>
          <a:ext cx="2377492" cy="2377492"/>
        </a:xfrm>
        <a:prstGeom prst="circularArrow">
          <a:avLst>
            <a:gd name="adj1" fmla="val 4025"/>
            <a:gd name="adj2" fmla="val 505743"/>
            <a:gd name="adj3" fmla="val 19742896"/>
            <a:gd name="adj4" fmla="val 12999661"/>
            <a:gd name="adj5" fmla="val 4696"/>
          </a:avLst>
        </a:prstGeom>
        <a:solidFill>
          <a:schemeClr val="accent3">
            <a:hueOff val="0"/>
            <a:satOff val="0"/>
            <a:lumOff val="0"/>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3">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sp>
    <dsp:sp modelId="{484506A2-A016-4995-927D-D30AE7EA428A}">
      <dsp:nvSpPr>
        <dsp:cNvPr id="0" name=""/>
        <dsp:cNvSpPr/>
      </dsp:nvSpPr>
      <dsp:spPr>
        <a:xfrm>
          <a:off x="2787696" y="568373"/>
          <a:ext cx="1532301" cy="609345"/>
        </a:xfrm>
        <a:prstGeom prst="roundRect">
          <a:avLst>
            <a:gd name="adj" fmla="val 10000"/>
          </a:avLst>
        </a:prstGeom>
        <a:solidFill>
          <a:schemeClr val="accent3">
            <a:hueOff val="0"/>
            <a:satOff val="0"/>
            <a:lumOff val="0"/>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3">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Data cleansing</a:t>
          </a:r>
        </a:p>
      </dsp:txBody>
      <dsp:txXfrm>
        <a:off x="2805543" y="586220"/>
        <a:ext cx="1496607" cy="573651"/>
      </dsp:txXfrm>
    </dsp:sp>
    <dsp:sp modelId="{7E4C1D62-E3A9-4239-BC49-15327CDBE9BE}">
      <dsp:nvSpPr>
        <dsp:cNvPr id="0" name=""/>
        <dsp:cNvSpPr/>
      </dsp:nvSpPr>
      <dsp:spPr>
        <a:xfrm>
          <a:off x="4746639" y="1105286"/>
          <a:ext cx="1723839" cy="1421806"/>
        </a:xfrm>
        <a:prstGeom prst="roundRect">
          <a:avLst>
            <a:gd name="adj" fmla="val 10000"/>
          </a:avLst>
        </a:prstGeom>
        <a:solidFill>
          <a:schemeClr val="lt1">
            <a:alpha val="90000"/>
            <a:hueOff val="0"/>
            <a:satOff val="0"/>
            <a:lumOff val="0"/>
            <a:alphaOff val="0"/>
          </a:schemeClr>
        </a:solidFill>
        <a:ln w="10000" cap="flat" cmpd="sng" algn="ctr">
          <a:solidFill>
            <a:schemeClr val="accent4">
              <a:hueOff val="0"/>
              <a:satOff val="0"/>
              <a:lumOff val="0"/>
              <a:alphaOff val="0"/>
            </a:schemeClr>
          </a:solidFill>
          <a:prstDash val="solid"/>
        </a:ln>
        <a:effectLst>
          <a:outerShdw blurRad="38100" dist="300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17145" tIns="17145" rIns="17145" bIns="17145" numCol="1" spcCol="1270" anchor="t" anchorCtr="0">
          <a:noAutofit/>
        </a:bodyPr>
        <a:lstStyle/>
        <a:p>
          <a:pPr marL="57150" lvl="1" indent="-57150" algn="l" defTabSz="400050">
            <a:lnSpc>
              <a:spcPct val="90000"/>
            </a:lnSpc>
            <a:spcBef>
              <a:spcPct val="0"/>
            </a:spcBef>
            <a:spcAft>
              <a:spcPct val="15000"/>
            </a:spcAft>
            <a:buChar char="•"/>
          </a:pPr>
          <a:r>
            <a:rPr lang="en-US" sz="900" kern="1200" dirty="0"/>
            <a:t>Run Sentiment Analysis on HANA to extract among various sentiments the prevailing one. </a:t>
          </a:r>
        </a:p>
        <a:p>
          <a:pPr marL="57150" lvl="1" indent="-57150" algn="l" defTabSz="400050">
            <a:lnSpc>
              <a:spcPct val="90000"/>
            </a:lnSpc>
            <a:spcBef>
              <a:spcPct val="0"/>
            </a:spcBef>
            <a:spcAft>
              <a:spcPct val="15000"/>
            </a:spcAft>
            <a:buChar char="•"/>
          </a:pPr>
          <a:r>
            <a:rPr lang="en-US" sz="900" kern="1200" dirty="0"/>
            <a:t>In case of many, scoring could be applied </a:t>
          </a:r>
        </a:p>
        <a:p>
          <a:pPr marL="57150" lvl="1" indent="-57150" algn="l" defTabSz="400050">
            <a:lnSpc>
              <a:spcPct val="90000"/>
            </a:lnSpc>
            <a:spcBef>
              <a:spcPct val="0"/>
            </a:spcBef>
            <a:spcAft>
              <a:spcPct val="15000"/>
            </a:spcAft>
            <a:buChar char="•"/>
          </a:pPr>
          <a:r>
            <a:rPr lang="en-US" sz="900" kern="1200" dirty="0"/>
            <a:t>Associate sentiments with phrases appearing to articles </a:t>
          </a:r>
        </a:p>
      </dsp:txBody>
      <dsp:txXfrm>
        <a:off x="4779359" y="1138006"/>
        <a:ext cx="1658399" cy="1051693"/>
      </dsp:txXfrm>
    </dsp:sp>
    <dsp:sp modelId="{B433E90A-D95B-4760-B3AD-9818B7C4069B}">
      <dsp:nvSpPr>
        <dsp:cNvPr id="0" name=""/>
        <dsp:cNvSpPr/>
      </dsp:nvSpPr>
      <dsp:spPr>
        <a:xfrm>
          <a:off x="5663929" y="1259088"/>
          <a:ext cx="2174120" cy="2174120"/>
        </a:xfrm>
        <a:prstGeom prst="leftCircularArrow">
          <a:avLst>
            <a:gd name="adj1" fmla="val 4401"/>
            <a:gd name="adj2" fmla="val 558148"/>
            <a:gd name="adj3" fmla="val 2333659"/>
            <a:gd name="adj4" fmla="val 9024489"/>
            <a:gd name="adj5" fmla="val 5135"/>
          </a:avLst>
        </a:prstGeom>
        <a:solidFill>
          <a:schemeClr val="accent4">
            <a:hueOff val="0"/>
            <a:satOff val="0"/>
            <a:lumOff val="0"/>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4">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sp>
    <dsp:sp modelId="{D148F59B-B5D0-4937-A863-B730139AC2D8}">
      <dsp:nvSpPr>
        <dsp:cNvPr id="0" name=""/>
        <dsp:cNvSpPr/>
      </dsp:nvSpPr>
      <dsp:spPr>
        <a:xfrm>
          <a:off x="5129714" y="2222420"/>
          <a:ext cx="1532301" cy="609345"/>
        </a:xfrm>
        <a:prstGeom prst="roundRect">
          <a:avLst>
            <a:gd name="adj" fmla="val 10000"/>
          </a:avLst>
        </a:prstGeom>
        <a:solidFill>
          <a:schemeClr val="accent4">
            <a:hueOff val="0"/>
            <a:satOff val="0"/>
            <a:lumOff val="0"/>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4">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dirty="0"/>
            <a:t>Text Analysis</a:t>
          </a:r>
        </a:p>
      </dsp:txBody>
      <dsp:txXfrm>
        <a:off x="5147561" y="2240267"/>
        <a:ext cx="1496607" cy="573651"/>
      </dsp:txXfrm>
    </dsp:sp>
    <dsp:sp modelId="{A3BA0F0C-88D9-4A1F-8543-0ED64792FC67}">
      <dsp:nvSpPr>
        <dsp:cNvPr id="0" name=""/>
        <dsp:cNvSpPr/>
      </dsp:nvSpPr>
      <dsp:spPr>
        <a:xfrm>
          <a:off x="7117693" y="1105286"/>
          <a:ext cx="1723839" cy="1421806"/>
        </a:xfrm>
        <a:prstGeom prst="roundRect">
          <a:avLst>
            <a:gd name="adj" fmla="val 10000"/>
          </a:avLst>
        </a:prstGeom>
        <a:solidFill>
          <a:schemeClr val="lt1">
            <a:alpha val="90000"/>
            <a:hueOff val="0"/>
            <a:satOff val="0"/>
            <a:lumOff val="0"/>
            <a:alphaOff val="0"/>
          </a:schemeClr>
        </a:solidFill>
        <a:ln w="10000" cap="flat" cmpd="sng" algn="ctr">
          <a:solidFill>
            <a:schemeClr val="accent5">
              <a:hueOff val="0"/>
              <a:satOff val="0"/>
              <a:lumOff val="0"/>
              <a:alphaOff val="0"/>
            </a:schemeClr>
          </a:solidFill>
          <a:prstDash val="solid"/>
        </a:ln>
        <a:effectLst>
          <a:outerShdw blurRad="38100" dist="300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17145" tIns="17145" rIns="17145" bIns="17145" numCol="1" spcCol="1270" anchor="t" anchorCtr="0">
          <a:noAutofit/>
        </a:bodyPr>
        <a:lstStyle/>
        <a:p>
          <a:pPr marL="57150" lvl="1" indent="-57150" algn="l" defTabSz="400050">
            <a:lnSpc>
              <a:spcPct val="90000"/>
            </a:lnSpc>
            <a:spcBef>
              <a:spcPct val="0"/>
            </a:spcBef>
            <a:spcAft>
              <a:spcPct val="15000"/>
            </a:spcAft>
            <a:buChar char="•"/>
          </a:pPr>
          <a:r>
            <a:rPr lang="en-US" sz="900" kern="1200" dirty="0"/>
            <a:t>Develop and deploy in HANA an API that will expose the extracted results to a dashboard</a:t>
          </a:r>
        </a:p>
        <a:p>
          <a:pPr marL="57150" lvl="1" indent="-57150" algn="l" defTabSz="400050">
            <a:lnSpc>
              <a:spcPct val="90000"/>
            </a:lnSpc>
            <a:spcBef>
              <a:spcPct val="0"/>
            </a:spcBef>
            <a:spcAft>
              <a:spcPct val="15000"/>
            </a:spcAft>
            <a:buChar char="•"/>
          </a:pPr>
          <a:r>
            <a:rPr lang="en-US" sz="900" kern="1200" dirty="0"/>
            <a:t>Moving data not required as HANA has built-in web server</a:t>
          </a:r>
        </a:p>
      </dsp:txBody>
      <dsp:txXfrm>
        <a:off x="7150413" y="1442678"/>
        <a:ext cx="1658399" cy="1051693"/>
      </dsp:txXfrm>
    </dsp:sp>
    <dsp:sp modelId="{541E861C-4E86-4704-944B-B47D42F27643}">
      <dsp:nvSpPr>
        <dsp:cNvPr id="0" name=""/>
        <dsp:cNvSpPr/>
      </dsp:nvSpPr>
      <dsp:spPr>
        <a:xfrm>
          <a:off x="7736500" y="42607"/>
          <a:ext cx="2685096" cy="2685096"/>
        </a:xfrm>
        <a:prstGeom prst="circularArrow">
          <a:avLst>
            <a:gd name="adj1" fmla="val 3564"/>
            <a:gd name="adj2" fmla="val 442864"/>
            <a:gd name="adj3" fmla="val 19566996"/>
            <a:gd name="adj4" fmla="val 12760881"/>
            <a:gd name="adj5" fmla="val 4158"/>
          </a:avLst>
        </a:prstGeom>
        <a:solidFill>
          <a:schemeClr val="accent5">
            <a:hueOff val="0"/>
            <a:satOff val="0"/>
            <a:lumOff val="0"/>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5">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sp>
    <dsp:sp modelId="{272254FC-35A4-4B12-90A9-F9E87F645956}">
      <dsp:nvSpPr>
        <dsp:cNvPr id="0" name=""/>
        <dsp:cNvSpPr/>
      </dsp:nvSpPr>
      <dsp:spPr>
        <a:xfrm>
          <a:off x="7251111" y="684490"/>
          <a:ext cx="1532301" cy="609345"/>
        </a:xfrm>
        <a:prstGeom prst="roundRect">
          <a:avLst>
            <a:gd name="adj" fmla="val 10000"/>
          </a:avLst>
        </a:prstGeom>
        <a:solidFill>
          <a:schemeClr val="accent5">
            <a:hueOff val="0"/>
            <a:satOff val="0"/>
            <a:lumOff val="0"/>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5">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dirty="0"/>
            <a:t>Expose results</a:t>
          </a:r>
        </a:p>
      </dsp:txBody>
      <dsp:txXfrm>
        <a:off x="7268958" y="702337"/>
        <a:ext cx="1496607" cy="573651"/>
      </dsp:txXfrm>
    </dsp:sp>
    <dsp:sp modelId="{DB4ED58E-75BE-4ADA-B467-F8516A1C0066}">
      <dsp:nvSpPr>
        <dsp:cNvPr id="0" name=""/>
        <dsp:cNvSpPr/>
      </dsp:nvSpPr>
      <dsp:spPr>
        <a:xfrm>
          <a:off x="9488748" y="1105286"/>
          <a:ext cx="1723839" cy="1421806"/>
        </a:xfrm>
        <a:prstGeom prst="roundRect">
          <a:avLst>
            <a:gd name="adj" fmla="val 10000"/>
          </a:avLst>
        </a:prstGeom>
        <a:solidFill>
          <a:schemeClr val="lt1">
            <a:alpha val="90000"/>
            <a:hueOff val="0"/>
            <a:satOff val="0"/>
            <a:lumOff val="0"/>
            <a:alphaOff val="0"/>
          </a:schemeClr>
        </a:solidFill>
        <a:ln w="10000" cap="flat" cmpd="sng" algn="ctr">
          <a:solidFill>
            <a:schemeClr val="accent6">
              <a:hueOff val="0"/>
              <a:satOff val="0"/>
              <a:lumOff val="0"/>
              <a:alphaOff val="0"/>
            </a:schemeClr>
          </a:solidFill>
          <a:prstDash val="solid"/>
        </a:ln>
        <a:effectLst>
          <a:outerShdw blurRad="38100" dist="300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17145" tIns="17145" rIns="17145" bIns="17145" numCol="1" spcCol="1270" anchor="t" anchorCtr="0">
          <a:noAutofit/>
        </a:bodyPr>
        <a:lstStyle/>
        <a:p>
          <a:pPr marL="57150" lvl="1" indent="-57150" algn="l" defTabSz="400050">
            <a:lnSpc>
              <a:spcPct val="90000"/>
            </a:lnSpc>
            <a:spcBef>
              <a:spcPct val="0"/>
            </a:spcBef>
            <a:spcAft>
              <a:spcPct val="15000"/>
            </a:spcAft>
            <a:buChar char="•"/>
          </a:pPr>
          <a:r>
            <a:rPr lang="en-US" sz="900" kern="1200" dirty="0"/>
            <a:t>Display results in SAC page </a:t>
          </a:r>
        </a:p>
        <a:p>
          <a:pPr marL="57150" lvl="1" indent="-57150" algn="l" defTabSz="400050">
            <a:lnSpc>
              <a:spcPct val="90000"/>
            </a:lnSpc>
            <a:spcBef>
              <a:spcPct val="0"/>
            </a:spcBef>
            <a:spcAft>
              <a:spcPct val="15000"/>
            </a:spcAft>
            <a:buChar char="•"/>
          </a:pPr>
          <a:r>
            <a:rPr lang="en-US" sz="900" kern="1200" dirty="0"/>
            <a:t>Articles list, topics identified, sentiments, scoring between sentiments will be displayed</a:t>
          </a:r>
        </a:p>
      </dsp:txBody>
      <dsp:txXfrm>
        <a:off x="9521468" y="1138006"/>
        <a:ext cx="1658399" cy="1051693"/>
      </dsp:txXfrm>
    </dsp:sp>
    <dsp:sp modelId="{5FEC70AA-CDEA-4FF4-9AEE-F01492FCDAD1}">
      <dsp:nvSpPr>
        <dsp:cNvPr id="0" name=""/>
        <dsp:cNvSpPr/>
      </dsp:nvSpPr>
      <dsp:spPr>
        <a:xfrm>
          <a:off x="9871823" y="2222420"/>
          <a:ext cx="1532301" cy="609345"/>
        </a:xfrm>
        <a:prstGeom prst="roundRect">
          <a:avLst>
            <a:gd name="adj" fmla="val 10000"/>
          </a:avLst>
        </a:prstGeom>
        <a:solidFill>
          <a:schemeClr val="accent6">
            <a:hueOff val="0"/>
            <a:satOff val="0"/>
            <a:lumOff val="0"/>
            <a:alphaOff val="0"/>
          </a:schemeClr>
        </a:solidFill>
        <a:ln>
          <a:noFill/>
        </a:ln>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accent6">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dirty="0"/>
            <a:t>Display results</a:t>
          </a:r>
        </a:p>
      </dsp:txBody>
      <dsp:txXfrm>
        <a:off x="9889670" y="2240267"/>
        <a:ext cx="1496607" cy="57365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1854404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979621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a:t>
            </a:fld>
            <a:endParaRPr lang="de-DE" dirty="0"/>
          </a:p>
        </p:txBody>
      </p:sp>
    </p:spTree>
    <p:extLst>
      <p:ext uri="{BB962C8B-B14F-4D97-AF65-F5344CB8AC3E}">
        <p14:creationId xmlns:p14="http://schemas.microsoft.com/office/powerpoint/2010/main" val="1278075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35</a:t>
            </a:fld>
            <a:endParaRPr lang="de-DE"/>
          </a:p>
        </p:txBody>
      </p:sp>
    </p:spTree>
    <p:extLst>
      <p:ext uri="{BB962C8B-B14F-4D97-AF65-F5344CB8AC3E}">
        <p14:creationId xmlns:p14="http://schemas.microsoft.com/office/powerpoint/2010/main" val="2768050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48</a:t>
            </a:fld>
            <a:endParaRPr lang="de-DE" dirty="0"/>
          </a:p>
        </p:txBody>
      </p:sp>
      <p:sp>
        <p:nvSpPr>
          <p:cNvPr id="6" name="Slide Image Placeholder 5"/>
          <p:cNvSpPr>
            <a:spLocks noGrp="1" noRot="1" noChangeAspect="1"/>
          </p:cNvSpPr>
          <p:nvPr>
            <p:ph type="sldImg"/>
          </p:nvPr>
        </p:nvSpPr>
        <p:spPr>
          <a:xfrm>
            <a:off x="547688" y="612775"/>
            <a:ext cx="5762625" cy="3241675"/>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5442643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2020</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5174" cy="3430006"/>
          </a:xfrm>
          <a:noFill/>
        </p:spPr>
        <p:txBody>
          <a:bodyPr tIns="504000"/>
          <a:lstStyle>
            <a:lvl1pPr algn="ctr">
              <a:defRPr sz="1600">
                <a:solidFill>
                  <a:schemeClr val="tx1"/>
                </a:solidFill>
              </a:defRPr>
            </a:lvl1pPr>
          </a:lstStyle>
          <a:p>
            <a:r>
              <a:rPr lang="en-US" dirty="0"/>
              <a:t>Click to insert title image or illustration</a:t>
            </a:r>
          </a:p>
        </p:txBody>
      </p:sp>
    </p:spTree>
    <p:extLst>
      <p:ext uri="{BB962C8B-B14F-4D97-AF65-F5344CB8AC3E}">
        <p14:creationId xmlns:p14="http://schemas.microsoft.com/office/powerpoint/2010/main" val="245271761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black">
          <a:xfrm>
            <a:off x="287999" y="4268503"/>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2020</a:t>
            </a:r>
          </a:p>
        </p:txBody>
      </p:sp>
      <p:sp>
        <p:nvSpPr>
          <p:cNvPr id="4" name="Title 3"/>
          <p:cNvSpPr>
            <a:spLocks noGrp="1"/>
          </p:cNvSpPr>
          <p:nvPr>
            <p:ph type="title" hasCustomPrompt="1"/>
          </p:nvPr>
        </p:nvSpPr>
        <p:spPr>
          <a:xfrm>
            <a:off x="288000" y="2706317"/>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10" name="SAP Logo" descr="SAP Logo" title="SAP Logo">
            <a:extLst>
              <a:ext uri="{FF2B5EF4-FFF2-40B4-BE49-F238E27FC236}">
                <a16:creationId xmlns:a16="http://schemas.microsoft.com/office/drawing/2014/main" id="{251CD224-43D4-4D54-87EA-DD5933D21141}"/>
              </a:ext>
            </a:extLst>
          </p:cNvPr>
          <p:cNvPicPr>
            <a:picLocks noChangeAspect="1"/>
          </p:cNvPicPr>
          <p:nvPr userDrawn="1"/>
        </p:nvPicPr>
        <p:blipFill>
          <a:blip r:embed="rId2"/>
          <a:stretch>
            <a:fillRect/>
          </a:stretch>
        </p:blipFill>
        <p:spPr>
          <a:xfrm>
            <a:off x="9949255" y="6217668"/>
            <a:ext cx="1963635" cy="360000"/>
          </a:xfrm>
          <a:prstGeom prst="rect">
            <a:avLst/>
          </a:prstGeom>
        </p:spPr>
      </p:pic>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7" orient="horz" pos="41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spTree>
    <p:extLst>
      <p:ext uri="{BB962C8B-B14F-4D97-AF65-F5344CB8AC3E}">
        <p14:creationId xmlns:p14="http://schemas.microsoft.com/office/powerpoint/2010/main" val="78109031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2020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3"/>
              </a:rPr>
              <a:t>www.sap.com/copyright</a:t>
            </a:r>
            <a:r>
              <a:rPr lang="en-US" sz="800" kern="1200" dirty="0">
                <a:solidFill>
                  <a:schemeClr val="tx1"/>
                </a:solidFill>
                <a:latin typeface="Arial"/>
                <a:ea typeface="Arial Unicode MS" panose="020B0604020202020204" pitchFamily="34" charset="-128"/>
                <a:cs typeface="+mn-cs"/>
              </a:rPr>
              <a:t> for additional trademark information and notices.</a:t>
            </a:r>
          </a:p>
        </p:txBody>
      </p:sp>
      <p:sp>
        <p:nvSpPr>
          <p:cNvPr id="44"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8" name="Linkedin icon with link">
            <a:hlinkClick r:id="rId5"/>
          </p:cNvPr>
          <p:cNvPicPr>
            <a:picLocks noChangeAspect="1"/>
          </p:cNvPicPr>
          <p:nvPr userDrawn="1"/>
        </p:nvPicPr>
        <p:blipFill>
          <a:blip r:embed="rId6"/>
          <a:stretch>
            <a:fillRect/>
          </a:stretch>
        </p:blipFill>
        <p:spPr>
          <a:xfrm>
            <a:off x="2273814" y="1749959"/>
            <a:ext cx="361809" cy="361809"/>
          </a:xfrm>
          <a:prstGeom prst="rect">
            <a:avLst/>
          </a:prstGeom>
        </p:spPr>
      </p:pic>
      <p:pic>
        <p:nvPicPr>
          <p:cNvPr id="20" name="YouTube icon with link">
            <a:hlinkClick r:id="rId7"/>
          </p:cNvPr>
          <p:cNvPicPr>
            <a:picLocks noChangeAspect="1"/>
          </p:cNvPicPr>
          <p:nvPr userDrawn="1"/>
        </p:nvPicPr>
        <p:blipFill>
          <a:blip r:embed="rId8"/>
          <a:stretch>
            <a:fillRect/>
          </a:stretch>
        </p:blipFill>
        <p:spPr>
          <a:xfrm>
            <a:off x="1683278" y="1749063"/>
            <a:ext cx="363600" cy="363600"/>
          </a:xfrm>
          <a:prstGeom prst="rect">
            <a:avLst/>
          </a:prstGeom>
        </p:spPr>
      </p:pic>
      <p:pic>
        <p:nvPicPr>
          <p:cNvPr id="21" name="Twitter icon with link">
            <a:hlinkClick r:id="rId9" tooltip="https://twitter.com/sap"/>
          </p:cNvPr>
          <p:cNvPicPr>
            <a:picLocks noChangeAspect="1"/>
          </p:cNvPicPr>
          <p:nvPr userDrawn="1"/>
        </p:nvPicPr>
        <p:blipFill>
          <a:blip r:embed="rId10"/>
          <a:stretch>
            <a:fillRect/>
          </a:stretch>
        </p:blipFill>
        <p:spPr>
          <a:xfrm>
            <a:off x="1094533" y="1749959"/>
            <a:ext cx="361809" cy="361809"/>
          </a:xfrm>
          <a:prstGeom prst="rect">
            <a:avLst/>
          </a:prstGeom>
        </p:spPr>
      </p:pic>
      <p:pic>
        <p:nvPicPr>
          <p:cNvPr id="22" name="Facebook icon with link">
            <a:hlinkClick r:id="rId11"/>
          </p:cNvPr>
          <p:cNvPicPr>
            <a:picLocks noChangeAspect="1"/>
          </p:cNvPicPr>
          <p:nvPr userDrawn="1"/>
        </p:nvPicPr>
        <p:blipFill>
          <a:blip r:embed="rId12"/>
          <a:stretch>
            <a:fillRect/>
          </a:stretch>
        </p:blipFill>
        <p:spPr>
          <a:xfrm>
            <a:off x="503997" y="1749063"/>
            <a:ext cx="363600" cy="363600"/>
          </a:xfrm>
          <a:prstGeom prst="rect">
            <a:avLst/>
          </a:prstGeom>
        </p:spPr>
      </p:pic>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451925193"/>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11" name="Copyright information">
            <a:hlinkClick r:id="rId2"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www.sap.com/germany</a:t>
            </a:r>
            <a:r>
              <a:rPr lang="en-US" sz="1100" b="1" kern="1200" dirty="0">
                <a:solidFill>
                  <a:schemeClr val="tx1"/>
                </a:solidFill>
                <a:latin typeface="Arial"/>
                <a:ea typeface="Arial Unicode MS" panose="020B0604020202020204" pitchFamily="34" charset="-128"/>
                <a:cs typeface="+mn-cs"/>
              </a:rPr>
              <a:t>/contactsap</a:t>
            </a:r>
          </a:p>
        </p:txBody>
      </p:sp>
      <p:pic>
        <p:nvPicPr>
          <p:cNvPr id="17" name="SAP Logo" descr="SAP Logo" title="SAP Logo"/>
          <p:cNvPicPr>
            <a:picLocks noChangeAspect="1"/>
          </p:cNvPicPr>
          <p:nvPr userDrawn="1"/>
        </p:nvPicPr>
        <p:blipFill>
          <a:blip r:embed="rId3"/>
          <a:stretch>
            <a:fillRect/>
          </a:stretch>
        </p:blipFill>
        <p:spPr>
          <a:xfrm>
            <a:off x="9725565" y="5994000"/>
            <a:ext cx="1963635" cy="360000"/>
          </a:xfrm>
          <a:prstGeom prst="rect">
            <a:avLst/>
          </a:prstGeom>
        </p:spPr>
      </p:pic>
      <p:sp>
        <p:nvSpPr>
          <p:cNvPr id="32"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2020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4"/>
              </a:rPr>
              <a:t>www.sap.com/corporate/de/legal/copyright.html</a:t>
            </a:r>
            <a:r>
              <a:rPr lang="de-DE" sz="800" kern="1200" noProof="0" dirty="0">
                <a:solidFill>
                  <a:schemeClr val="tx1"/>
                </a:solidFill>
                <a:effectLst/>
                <a:latin typeface="Arial"/>
                <a:ea typeface="+mn-ea"/>
                <a:cs typeface="+mn-cs"/>
              </a:rPr>
              <a:t>.</a:t>
            </a:r>
          </a:p>
        </p:txBody>
      </p:sp>
      <p:pic>
        <p:nvPicPr>
          <p:cNvPr id="26" name="Linkedin icon with link">
            <a:hlinkClick r:id="rId5"/>
          </p:cNvPr>
          <p:cNvPicPr>
            <a:picLocks noChangeAspect="1"/>
          </p:cNvPicPr>
          <p:nvPr userDrawn="1"/>
        </p:nvPicPr>
        <p:blipFill>
          <a:blip r:embed="rId6"/>
          <a:stretch>
            <a:fillRect/>
          </a:stretch>
        </p:blipFill>
        <p:spPr>
          <a:xfrm>
            <a:off x="2273814" y="1749959"/>
            <a:ext cx="361809" cy="361809"/>
          </a:xfrm>
          <a:prstGeom prst="rect">
            <a:avLst/>
          </a:prstGeom>
        </p:spPr>
      </p:pic>
      <p:pic>
        <p:nvPicPr>
          <p:cNvPr id="27" name="YouTube icon with link">
            <a:hlinkClick r:id="rId7"/>
          </p:cNvPr>
          <p:cNvPicPr>
            <a:picLocks noChangeAspect="1"/>
          </p:cNvPicPr>
          <p:nvPr userDrawn="1"/>
        </p:nvPicPr>
        <p:blipFill>
          <a:blip r:embed="rId8"/>
          <a:stretch>
            <a:fillRect/>
          </a:stretch>
        </p:blipFill>
        <p:spPr>
          <a:xfrm>
            <a:off x="1683278" y="1749063"/>
            <a:ext cx="363600" cy="363600"/>
          </a:xfrm>
          <a:prstGeom prst="rect">
            <a:avLst/>
          </a:prstGeom>
        </p:spPr>
      </p:pic>
      <p:pic>
        <p:nvPicPr>
          <p:cNvPr id="28" name="Twitter icon with link">
            <a:hlinkClick r:id="rId9" tooltip="https://twitter.com/sap"/>
          </p:cNvPr>
          <p:cNvPicPr>
            <a:picLocks noChangeAspect="1"/>
          </p:cNvPicPr>
          <p:nvPr userDrawn="1"/>
        </p:nvPicPr>
        <p:blipFill>
          <a:blip r:embed="rId10"/>
          <a:stretch>
            <a:fillRect/>
          </a:stretch>
        </p:blipFill>
        <p:spPr>
          <a:xfrm>
            <a:off x="1094533" y="1749959"/>
            <a:ext cx="361809" cy="361809"/>
          </a:xfrm>
          <a:prstGeom prst="rect">
            <a:avLst/>
          </a:prstGeom>
        </p:spPr>
      </p:pic>
      <p:pic>
        <p:nvPicPr>
          <p:cNvPr id="29" name="Facebook icon with link">
            <a:hlinkClick r:id="rId11"/>
          </p:cNvPr>
          <p:cNvPicPr>
            <a:picLocks noChangeAspect="1"/>
          </p:cNvPicPr>
          <p:nvPr userDrawn="1"/>
        </p:nvPicPr>
        <p:blipFill>
          <a:blip r:embed="rId12"/>
          <a:stretch>
            <a:fillRect/>
          </a:stretch>
        </p:blipFill>
        <p:spPr>
          <a:xfrm>
            <a:off x="503997" y="1749063"/>
            <a:ext cx="363600" cy="363600"/>
          </a:xfrm>
          <a:prstGeom prst="rect">
            <a:avLst/>
          </a:prstGeom>
        </p:spPr>
      </p:pic>
      <p:sp>
        <p:nvSpPr>
          <p:cNvPr id="20"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113713247"/>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ext - blue">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6523654"/>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 blu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366177160"/>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196B0-CEBD-4839-8BC3-B82A232595BC}"/>
              </a:ext>
            </a:extLst>
          </p:cNvPr>
          <p:cNvSpPr>
            <a:spLocks noGrp="1"/>
          </p:cNvSpPr>
          <p:nvPr>
            <p:ph type="ctrTitle"/>
          </p:nvPr>
        </p:nvSpPr>
        <p:spPr>
          <a:xfrm>
            <a:off x="1524397" y="1122363"/>
            <a:ext cx="9146381"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36AAC0C-253A-446E-997E-F065D41B3E55}"/>
              </a:ext>
            </a:extLst>
          </p:cNvPr>
          <p:cNvSpPr>
            <a:spLocks noGrp="1"/>
          </p:cNvSpPr>
          <p:nvPr>
            <p:ph type="subTitle" idx="1"/>
          </p:nvPr>
        </p:nvSpPr>
        <p:spPr>
          <a:xfrm>
            <a:off x="1524397" y="3602038"/>
            <a:ext cx="9146381"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331A22-BCAC-41B1-AE5E-3162F7C2D0BE}"/>
              </a:ext>
            </a:extLst>
          </p:cNvPr>
          <p:cNvSpPr>
            <a:spLocks noGrp="1"/>
          </p:cNvSpPr>
          <p:nvPr>
            <p:ph type="dt" sz="half" idx="10"/>
          </p:nvPr>
        </p:nvSpPr>
        <p:spPr/>
        <p:txBody>
          <a:bodyPr/>
          <a:lstStyle/>
          <a:p>
            <a:fld id="{92A85149-3D6E-4331-988E-C5B6F60D96AB}" type="datetimeFigureOut">
              <a:rPr lang="en-US" smtClean="0"/>
              <a:t>11/24/20</a:t>
            </a:fld>
            <a:endParaRPr lang="en-US"/>
          </a:p>
        </p:txBody>
      </p:sp>
      <p:sp>
        <p:nvSpPr>
          <p:cNvPr id="5" name="Footer Placeholder 4">
            <a:extLst>
              <a:ext uri="{FF2B5EF4-FFF2-40B4-BE49-F238E27FC236}">
                <a16:creationId xmlns:a16="http://schemas.microsoft.com/office/drawing/2014/main" id="{1F0EED9E-3FEB-4A8C-8FFA-2BE1607EFC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6E9F8D-2FE9-43E3-BDEE-2E82D004BAED}"/>
              </a:ext>
            </a:extLst>
          </p:cNvPr>
          <p:cNvSpPr>
            <a:spLocks noGrp="1"/>
          </p:cNvSpPr>
          <p:nvPr>
            <p:ph type="sldNum" sz="quarter" idx="12"/>
          </p:nvPr>
        </p:nvSpPr>
        <p:spPr/>
        <p:txBody>
          <a:bodyPr/>
          <a:lstStyle/>
          <a:p>
            <a:fld id="{2351A840-2A99-4473-B185-D47F8E8B06DC}" type="slidenum">
              <a:rPr lang="en-US" smtClean="0"/>
              <a:t>‹#›</a:t>
            </a:fld>
            <a:endParaRPr lang="en-US"/>
          </a:p>
        </p:txBody>
      </p:sp>
    </p:spTree>
    <p:extLst>
      <p:ext uri="{BB962C8B-B14F-4D97-AF65-F5344CB8AC3E}">
        <p14:creationId xmlns:p14="http://schemas.microsoft.com/office/powerpoint/2010/main" val="27813545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0BFE4-91AC-4288-8DA8-386444D1D2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B08F77-B21B-4298-8F10-406B933E50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59629B-77EC-45CE-8A5B-D67D0B9A8288}"/>
              </a:ext>
            </a:extLst>
          </p:cNvPr>
          <p:cNvSpPr>
            <a:spLocks noGrp="1"/>
          </p:cNvSpPr>
          <p:nvPr>
            <p:ph type="dt" sz="half" idx="10"/>
          </p:nvPr>
        </p:nvSpPr>
        <p:spPr/>
        <p:txBody>
          <a:bodyPr/>
          <a:lstStyle/>
          <a:p>
            <a:fld id="{92A85149-3D6E-4331-988E-C5B6F60D96AB}" type="datetimeFigureOut">
              <a:rPr lang="en-US" smtClean="0"/>
              <a:t>11/24/20</a:t>
            </a:fld>
            <a:endParaRPr lang="en-US"/>
          </a:p>
        </p:txBody>
      </p:sp>
      <p:sp>
        <p:nvSpPr>
          <p:cNvPr id="5" name="Footer Placeholder 4">
            <a:extLst>
              <a:ext uri="{FF2B5EF4-FFF2-40B4-BE49-F238E27FC236}">
                <a16:creationId xmlns:a16="http://schemas.microsoft.com/office/drawing/2014/main" id="{6A7098AE-50CB-4D2C-94DD-023A05EE44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C74A86-7D42-4A4C-850B-BFDE8454467C}"/>
              </a:ext>
            </a:extLst>
          </p:cNvPr>
          <p:cNvSpPr>
            <a:spLocks noGrp="1"/>
          </p:cNvSpPr>
          <p:nvPr>
            <p:ph type="sldNum" sz="quarter" idx="12"/>
          </p:nvPr>
        </p:nvSpPr>
        <p:spPr/>
        <p:txBody>
          <a:bodyPr/>
          <a:lstStyle/>
          <a:p>
            <a:fld id="{2351A840-2A99-4473-B185-D47F8E8B06DC}" type="slidenum">
              <a:rPr lang="en-US" smtClean="0"/>
              <a:t>‹#›</a:t>
            </a:fld>
            <a:endParaRPr lang="en-US"/>
          </a:p>
        </p:txBody>
      </p:sp>
    </p:spTree>
    <p:extLst>
      <p:ext uri="{BB962C8B-B14F-4D97-AF65-F5344CB8AC3E}">
        <p14:creationId xmlns:p14="http://schemas.microsoft.com/office/powerpoint/2010/main" val="23440178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597D8-D192-476B-829E-B8173DA1B979}"/>
              </a:ext>
            </a:extLst>
          </p:cNvPr>
          <p:cNvSpPr>
            <a:spLocks noGrp="1"/>
          </p:cNvSpPr>
          <p:nvPr>
            <p:ph type="title"/>
          </p:nvPr>
        </p:nvSpPr>
        <p:spPr>
          <a:xfrm>
            <a:off x="832067" y="1709739"/>
            <a:ext cx="10518338"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0D3F1B6-6C33-4DCA-8C97-51AE4ABF97D7}"/>
              </a:ext>
            </a:extLst>
          </p:cNvPr>
          <p:cNvSpPr>
            <a:spLocks noGrp="1"/>
          </p:cNvSpPr>
          <p:nvPr>
            <p:ph type="body" idx="1"/>
          </p:nvPr>
        </p:nvSpPr>
        <p:spPr>
          <a:xfrm>
            <a:off x="832067" y="4589464"/>
            <a:ext cx="10518338"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248ECD-ABF2-4021-AB9F-934E4175AA24}"/>
              </a:ext>
            </a:extLst>
          </p:cNvPr>
          <p:cNvSpPr>
            <a:spLocks noGrp="1"/>
          </p:cNvSpPr>
          <p:nvPr>
            <p:ph type="dt" sz="half" idx="10"/>
          </p:nvPr>
        </p:nvSpPr>
        <p:spPr/>
        <p:txBody>
          <a:bodyPr/>
          <a:lstStyle/>
          <a:p>
            <a:fld id="{92A85149-3D6E-4331-988E-C5B6F60D96AB}" type="datetimeFigureOut">
              <a:rPr lang="en-US" smtClean="0"/>
              <a:t>11/24/20</a:t>
            </a:fld>
            <a:endParaRPr lang="en-US"/>
          </a:p>
        </p:txBody>
      </p:sp>
      <p:sp>
        <p:nvSpPr>
          <p:cNvPr id="5" name="Footer Placeholder 4">
            <a:extLst>
              <a:ext uri="{FF2B5EF4-FFF2-40B4-BE49-F238E27FC236}">
                <a16:creationId xmlns:a16="http://schemas.microsoft.com/office/drawing/2014/main" id="{26F290E3-40B9-443B-91EA-B708F90A0A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070D07-A105-4554-97B6-462A9EF31C6A}"/>
              </a:ext>
            </a:extLst>
          </p:cNvPr>
          <p:cNvSpPr>
            <a:spLocks noGrp="1"/>
          </p:cNvSpPr>
          <p:nvPr>
            <p:ph type="sldNum" sz="quarter" idx="12"/>
          </p:nvPr>
        </p:nvSpPr>
        <p:spPr/>
        <p:txBody>
          <a:bodyPr/>
          <a:lstStyle/>
          <a:p>
            <a:fld id="{2351A840-2A99-4473-B185-D47F8E8B06DC}" type="slidenum">
              <a:rPr lang="en-US" smtClean="0"/>
              <a:t>‹#›</a:t>
            </a:fld>
            <a:endParaRPr lang="en-US"/>
          </a:p>
        </p:txBody>
      </p:sp>
    </p:spTree>
    <p:extLst>
      <p:ext uri="{BB962C8B-B14F-4D97-AF65-F5344CB8AC3E}">
        <p14:creationId xmlns:p14="http://schemas.microsoft.com/office/powerpoint/2010/main" val="1130765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endParaRPr lang="en-US" sz="900" b="0" dirty="0"/>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2020</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9" name="SAP Logo" descr="SAP Logo" title="SAP Logo">
            <a:extLst>
              <a:ext uri="{FF2B5EF4-FFF2-40B4-BE49-F238E27FC236}">
                <a16:creationId xmlns:a16="http://schemas.microsoft.com/office/drawing/2014/main" id="{6E13D478-79B9-4DF0-A964-50C2206E25E8}"/>
              </a:ext>
            </a:extLst>
          </p:cNvPr>
          <p:cNvPicPr>
            <a:picLocks noChangeAspect="1"/>
          </p:cNvPicPr>
          <p:nvPr userDrawn="1"/>
        </p:nvPicPr>
        <p:blipFill>
          <a:blip r:embed="rId2"/>
          <a:stretch>
            <a:fillRect/>
          </a:stretch>
        </p:blipFill>
        <p:spPr>
          <a:xfrm>
            <a:off x="9949255" y="6217668"/>
            <a:ext cx="1963635" cy="360000"/>
          </a:xfrm>
          <a:prstGeom prst="rect">
            <a:avLst/>
          </a:prstGeom>
        </p:spPr>
      </p:pic>
    </p:spTree>
    <p:extLst>
      <p:ext uri="{BB962C8B-B14F-4D97-AF65-F5344CB8AC3E}">
        <p14:creationId xmlns:p14="http://schemas.microsoft.com/office/powerpoint/2010/main" val="304804629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DBE64-EBFB-4093-AA8C-3A5C2EC3E0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B55337-2550-47E4-8A7C-E8CB843757CC}"/>
              </a:ext>
            </a:extLst>
          </p:cNvPr>
          <p:cNvSpPr>
            <a:spLocks noGrp="1"/>
          </p:cNvSpPr>
          <p:nvPr>
            <p:ph sz="half" idx="1"/>
          </p:nvPr>
        </p:nvSpPr>
        <p:spPr>
          <a:xfrm>
            <a:off x="838418" y="1825625"/>
            <a:ext cx="518294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8C935D-743C-4E2C-B9BA-76BEF054D359}"/>
              </a:ext>
            </a:extLst>
          </p:cNvPr>
          <p:cNvSpPr>
            <a:spLocks noGrp="1"/>
          </p:cNvSpPr>
          <p:nvPr>
            <p:ph sz="half" idx="2"/>
          </p:nvPr>
        </p:nvSpPr>
        <p:spPr>
          <a:xfrm>
            <a:off x="6173808" y="1825625"/>
            <a:ext cx="518294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F87236-8685-496D-89E8-75F980141F6E}"/>
              </a:ext>
            </a:extLst>
          </p:cNvPr>
          <p:cNvSpPr>
            <a:spLocks noGrp="1"/>
          </p:cNvSpPr>
          <p:nvPr>
            <p:ph type="dt" sz="half" idx="10"/>
          </p:nvPr>
        </p:nvSpPr>
        <p:spPr/>
        <p:txBody>
          <a:bodyPr/>
          <a:lstStyle/>
          <a:p>
            <a:fld id="{92A85149-3D6E-4331-988E-C5B6F60D96AB}" type="datetimeFigureOut">
              <a:rPr lang="en-US" smtClean="0"/>
              <a:t>11/24/20</a:t>
            </a:fld>
            <a:endParaRPr lang="en-US"/>
          </a:p>
        </p:txBody>
      </p:sp>
      <p:sp>
        <p:nvSpPr>
          <p:cNvPr id="6" name="Footer Placeholder 5">
            <a:extLst>
              <a:ext uri="{FF2B5EF4-FFF2-40B4-BE49-F238E27FC236}">
                <a16:creationId xmlns:a16="http://schemas.microsoft.com/office/drawing/2014/main" id="{8B743968-6620-4848-AF5D-CBCA56ED08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7308CA-A635-44F5-8634-A52252684014}"/>
              </a:ext>
            </a:extLst>
          </p:cNvPr>
          <p:cNvSpPr>
            <a:spLocks noGrp="1"/>
          </p:cNvSpPr>
          <p:nvPr>
            <p:ph type="sldNum" sz="quarter" idx="12"/>
          </p:nvPr>
        </p:nvSpPr>
        <p:spPr/>
        <p:txBody>
          <a:bodyPr/>
          <a:lstStyle/>
          <a:p>
            <a:fld id="{2351A840-2A99-4473-B185-D47F8E8B06DC}" type="slidenum">
              <a:rPr lang="en-US" smtClean="0"/>
              <a:t>‹#›</a:t>
            </a:fld>
            <a:endParaRPr lang="en-US"/>
          </a:p>
        </p:txBody>
      </p:sp>
    </p:spTree>
    <p:extLst>
      <p:ext uri="{BB962C8B-B14F-4D97-AF65-F5344CB8AC3E}">
        <p14:creationId xmlns:p14="http://schemas.microsoft.com/office/powerpoint/2010/main" val="40028065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B9EFC-BC12-473A-8C23-EF16A3D40F92}"/>
              </a:ext>
            </a:extLst>
          </p:cNvPr>
          <p:cNvSpPr>
            <a:spLocks noGrp="1"/>
          </p:cNvSpPr>
          <p:nvPr>
            <p:ph type="title"/>
          </p:nvPr>
        </p:nvSpPr>
        <p:spPr>
          <a:xfrm>
            <a:off x="840007" y="365126"/>
            <a:ext cx="10518338"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9D4E184-3E38-4638-A097-9E79FC205802}"/>
              </a:ext>
            </a:extLst>
          </p:cNvPr>
          <p:cNvSpPr>
            <a:spLocks noGrp="1"/>
          </p:cNvSpPr>
          <p:nvPr>
            <p:ph type="body" idx="1"/>
          </p:nvPr>
        </p:nvSpPr>
        <p:spPr>
          <a:xfrm>
            <a:off x="840007" y="1681163"/>
            <a:ext cx="515913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BD1895-A049-4891-80BB-4AF5CDC6EA17}"/>
              </a:ext>
            </a:extLst>
          </p:cNvPr>
          <p:cNvSpPr>
            <a:spLocks noGrp="1"/>
          </p:cNvSpPr>
          <p:nvPr>
            <p:ph sz="half" idx="2"/>
          </p:nvPr>
        </p:nvSpPr>
        <p:spPr>
          <a:xfrm>
            <a:off x="840007" y="2505075"/>
            <a:ext cx="515913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E8536C-3225-495C-8D96-B17DC1CAF3F9}"/>
              </a:ext>
            </a:extLst>
          </p:cNvPr>
          <p:cNvSpPr>
            <a:spLocks noGrp="1"/>
          </p:cNvSpPr>
          <p:nvPr>
            <p:ph type="body" sz="quarter" idx="3"/>
          </p:nvPr>
        </p:nvSpPr>
        <p:spPr>
          <a:xfrm>
            <a:off x="6173807" y="1681163"/>
            <a:ext cx="518453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8A35B97-0700-4B6E-98FA-5E000358C8A2}"/>
              </a:ext>
            </a:extLst>
          </p:cNvPr>
          <p:cNvSpPr>
            <a:spLocks noGrp="1"/>
          </p:cNvSpPr>
          <p:nvPr>
            <p:ph sz="quarter" idx="4"/>
          </p:nvPr>
        </p:nvSpPr>
        <p:spPr>
          <a:xfrm>
            <a:off x="6173807" y="2505075"/>
            <a:ext cx="518453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9716770-BF59-4212-AF94-CC7B582357A3}"/>
              </a:ext>
            </a:extLst>
          </p:cNvPr>
          <p:cNvSpPr>
            <a:spLocks noGrp="1"/>
          </p:cNvSpPr>
          <p:nvPr>
            <p:ph type="dt" sz="half" idx="10"/>
          </p:nvPr>
        </p:nvSpPr>
        <p:spPr/>
        <p:txBody>
          <a:bodyPr/>
          <a:lstStyle/>
          <a:p>
            <a:fld id="{92A85149-3D6E-4331-988E-C5B6F60D96AB}" type="datetimeFigureOut">
              <a:rPr lang="en-US" smtClean="0"/>
              <a:t>11/24/20</a:t>
            </a:fld>
            <a:endParaRPr lang="en-US"/>
          </a:p>
        </p:txBody>
      </p:sp>
      <p:sp>
        <p:nvSpPr>
          <p:cNvPr id="8" name="Footer Placeholder 7">
            <a:extLst>
              <a:ext uri="{FF2B5EF4-FFF2-40B4-BE49-F238E27FC236}">
                <a16:creationId xmlns:a16="http://schemas.microsoft.com/office/drawing/2014/main" id="{8C4E9A4E-C8E0-4125-B1D1-02EDF086431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031FD0-F433-45DC-B754-24739802D59E}"/>
              </a:ext>
            </a:extLst>
          </p:cNvPr>
          <p:cNvSpPr>
            <a:spLocks noGrp="1"/>
          </p:cNvSpPr>
          <p:nvPr>
            <p:ph type="sldNum" sz="quarter" idx="12"/>
          </p:nvPr>
        </p:nvSpPr>
        <p:spPr/>
        <p:txBody>
          <a:bodyPr/>
          <a:lstStyle/>
          <a:p>
            <a:fld id="{2351A840-2A99-4473-B185-D47F8E8B06DC}" type="slidenum">
              <a:rPr lang="en-US" smtClean="0"/>
              <a:t>‹#›</a:t>
            </a:fld>
            <a:endParaRPr lang="en-US"/>
          </a:p>
        </p:txBody>
      </p:sp>
    </p:spTree>
    <p:extLst>
      <p:ext uri="{BB962C8B-B14F-4D97-AF65-F5344CB8AC3E}">
        <p14:creationId xmlns:p14="http://schemas.microsoft.com/office/powerpoint/2010/main" val="9804507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0DA98-3854-42DD-A070-8FEADA2A1A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864A856-AB3B-422A-B4B4-97B5DD354B76}"/>
              </a:ext>
            </a:extLst>
          </p:cNvPr>
          <p:cNvSpPr>
            <a:spLocks noGrp="1"/>
          </p:cNvSpPr>
          <p:nvPr>
            <p:ph type="dt" sz="half" idx="10"/>
          </p:nvPr>
        </p:nvSpPr>
        <p:spPr/>
        <p:txBody>
          <a:bodyPr/>
          <a:lstStyle/>
          <a:p>
            <a:fld id="{92A85149-3D6E-4331-988E-C5B6F60D96AB}" type="datetimeFigureOut">
              <a:rPr lang="en-US" smtClean="0"/>
              <a:t>11/24/20</a:t>
            </a:fld>
            <a:endParaRPr lang="en-US"/>
          </a:p>
        </p:txBody>
      </p:sp>
      <p:sp>
        <p:nvSpPr>
          <p:cNvPr id="4" name="Footer Placeholder 3">
            <a:extLst>
              <a:ext uri="{FF2B5EF4-FFF2-40B4-BE49-F238E27FC236}">
                <a16:creationId xmlns:a16="http://schemas.microsoft.com/office/drawing/2014/main" id="{7BEEB7E6-CEEE-4366-AAD5-DEFAF160E2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64ED2A7-217F-4636-9E28-64F57BA1B086}"/>
              </a:ext>
            </a:extLst>
          </p:cNvPr>
          <p:cNvSpPr>
            <a:spLocks noGrp="1"/>
          </p:cNvSpPr>
          <p:nvPr>
            <p:ph type="sldNum" sz="quarter" idx="12"/>
          </p:nvPr>
        </p:nvSpPr>
        <p:spPr/>
        <p:txBody>
          <a:bodyPr/>
          <a:lstStyle/>
          <a:p>
            <a:fld id="{2351A840-2A99-4473-B185-D47F8E8B06DC}" type="slidenum">
              <a:rPr lang="en-US" smtClean="0"/>
              <a:t>‹#›</a:t>
            </a:fld>
            <a:endParaRPr lang="en-US"/>
          </a:p>
        </p:txBody>
      </p:sp>
    </p:spTree>
    <p:extLst>
      <p:ext uri="{BB962C8B-B14F-4D97-AF65-F5344CB8AC3E}">
        <p14:creationId xmlns:p14="http://schemas.microsoft.com/office/powerpoint/2010/main" val="23315720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E8CA03-AC87-4B42-806C-7CC274100170}"/>
              </a:ext>
            </a:extLst>
          </p:cNvPr>
          <p:cNvSpPr>
            <a:spLocks noGrp="1"/>
          </p:cNvSpPr>
          <p:nvPr>
            <p:ph type="dt" sz="half" idx="10"/>
          </p:nvPr>
        </p:nvSpPr>
        <p:spPr/>
        <p:txBody>
          <a:bodyPr/>
          <a:lstStyle/>
          <a:p>
            <a:fld id="{92A85149-3D6E-4331-988E-C5B6F60D96AB}" type="datetimeFigureOut">
              <a:rPr lang="en-US" smtClean="0"/>
              <a:t>11/24/20</a:t>
            </a:fld>
            <a:endParaRPr lang="en-US"/>
          </a:p>
        </p:txBody>
      </p:sp>
      <p:sp>
        <p:nvSpPr>
          <p:cNvPr id="3" name="Footer Placeholder 2">
            <a:extLst>
              <a:ext uri="{FF2B5EF4-FFF2-40B4-BE49-F238E27FC236}">
                <a16:creationId xmlns:a16="http://schemas.microsoft.com/office/drawing/2014/main" id="{FE1B1230-3204-41F1-8CC4-FA48343BDA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4E8F0D-3A29-4C45-A2FE-D0CA7214DB6B}"/>
              </a:ext>
            </a:extLst>
          </p:cNvPr>
          <p:cNvSpPr>
            <a:spLocks noGrp="1"/>
          </p:cNvSpPr>
          <p:nvPr>
            <p:ph type="sldNum" sz="quarter" idx="12"/>
          </p:nvPr>
        </p:nvSpPr>
        <p:spPr/>
        <p:txBody>
          <a:bodyPr/>
          <a:lstStyle/>
          <a:p>
            <a:fld id="{2351A840-2A99-4473-B185-D47F8E8B06DC}" type="slidenum">
              <a:rPr lang="en-US" smtClean="0"/>
              <a:t>‹#›</a:t>
            </a:fld>
            <a:endParaRPr lang="en-US"/>
          </a:p>
        </p:txBody>
      </p:sp>
    </p:spTree>
    <p:extLst>
      <p:ext uri="{BB962C8B-B14F-4D97-AF65-F5344CB8AC3E}">
        <p14:creationId xmlns:p14="http://schemas.microsoft.com/office/powerpoint/2010/main" val="38209590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6F648-4531-459C-A06C-AD5FAAF19352}"/>
              </a:ext>
            </a:extLst>
          </p:cNvPr>
          <p:cNvSpPr>
            <a:spLocks noGrp="1"/>
          </p:cNvSpPr>
          <p:nvPr>
            <p:ph type="title"/>
          </p:nvPr>
        </p:nvSpPr>
        <p:spPr>
          <a:xfrm>
            <a:off x="840007" y="457200"/>
            <a:ext cx="3933261"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11544F-E8D8-4CC2-82DC-62F056AC7A26}"/>
              </a:ext>
            </a:extLst>
          </p:cNvPr>
          <p:cNvSpPr>
            <a:spLocks noGrp="1"/>
          </p:cNvSpPr>
          <p:nvPr>
            <p:ph idx="1"/>
          </p:nvPr>
        </p:nvSpPr>
        <p:spPr>
          <a:xfrm>
            <a:off x="5184538" y="987426"/>
            <a:ext cx="6173807"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672755-D063-4027-8F55-7B2FE446A556}"/>
              </a:ext>
            </a:extLst>
          </p:cNvPr>
          <p:cNvSpPr>
            <a:spLocks noGrp="1"/>
          </p:cNvSpPr>
          <p:nvPr>
            <p:ph type="body" sz="half" idx="2"/>
          </p:nvPr>
        </p:nvSpPr>
        <p:spPr>
          <a:xfrm>
            <a:off x="840007" y="2057400"/>
            <a:ext cx="3933261"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9DDEC3-6676-4BFB-9E38-D4BD8D8E852E}"/>
              </a:ext>
            </a:extLst>
          </p:cNvPr>
          <p:cNvSpPr>
            <a:spLocks noGrp="1"/>
          </p:cNvSpPr>
          <p:nvPr>
            <p:ph type="dt" sz="half" idx="10"/>
          </p:nvPr>
        </p:nvSpPr>
        <p:spPr/>
        <p:txBody>
          <a:bodyPr/>
          <a:lstStyle/>
          <a:p>
            <a:fld id="{92A85149-3D6E-4331-988E-C5B6F60D96AB}" type="datetimeFigureOut">
              <a:rPr lang="en-US" smtClean="0"/>
              <a:t>11/24/20</a:t>
            </a:fld>
            <a:endParaRPr lang="en-US"/>
          </a:p>
        </p:txBody>
      </p:sp>
      <p:sp>
        <p:nvSpPr>
          <p:cNvPr id="6" name="Footer Placeholder 5">
            <a:extLst>
              <a:ext uri="{FF2B5EF4-FFF2-40B4-BE49-F238E27FC236}">
                <a16:creationId xmlns:a16="http://schemas.microsoft.com/office/drawing/2014/main" id="{3D4353E3-933E-436D-8AFC-00274E65EF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F3D997-B16F-4CCC-8A69-7E5015A5778A}"/>
              </a:ext>
            </a:extLst>
          </p:cNvPr>
          <p:cNvSpPr>
            <a:spLocks noGrp="1"/>
          </p:cNvSpPr>
          <p:nvPr>
            <p:ph type="sldNum" sz="quarter" idx="12"/>
          </p:nvPr>
        </p:nvSpPr>
        <p:spPr/>
        <p:txBody>
          <a:bodyPr/>
          <a:lstStyle/>
          <a:p>
            <a:fld id="{2351A840-2A99-4473-B185-D47F8E8B06DC}" type="slidenum">
              <a:rPr lang="en-US" smtClean="0"/>
              <a:t>‹#›</a:t>
            </a:fld>
            <a:endParaRPr lang="en-US"/>
          </a:p>
        </p:txBody>
      </p:sp>
    </p:spTree>
    <p:extLst>
      <p:ext uri="{BB962C8B-B14F-4D97-AF65-F5344CB8AC3E}">
        <p14:creationId xmlns:p14="http://schemas.microsoft.com/office/powerpoint/2010/main" val="27123360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09CFB-62CC-494C-82BA-8F8190944FEC}"/>
              </a:ext>
            </a:extLst>
          </p:cNvPr>
          <p:cNvSpPr>
            <a:spLocks noGrp="1"/>
          </p:cNvSpPr>
          <p:nvPr>
            <p:ph type="title"/>
          </p:nvPr>
        </p:nvSpPr>
        <p:spPr>
          <a:xfrm>
            <a:off x="840007" y="457200"/>
            <a:ext cx="3933261"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6DCF0E1-7D6F-450A-9C90-C98F74D86087}"/>
              </a:ext>
            </a:extLst>
          </p:cNvPr>
          <p:cNvSpPr>
            <a:spLocks noGrp="1"/>
          </p:cNvSpPr>
          <p:nvPr>
            <p:ph type="pic" idx="1"/>
          </p:nvPr>
        </p:nvSpPr>
        <p:spPr>
          <a:xfrm>
            <a:off x="5184538" y="987426"/>
            <a:ext cx="6173807"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D23BF4A-0C8D-41E0-AAA6-A214D23F9D3C}"/>
              </a:ext>
            </a:extLst>
          </p:cNvPr>
          <p:cNvSpPr>
            <a:spLocks noGrp="1"/>
          </p:cNvSpPr>
          <p:nvPr>
            <p:ph type="body" sz="half" idx="2"/>
          </p:nvPr>
        </p:nvSpPr>
        <p:spPr>
          <a:xfrm>
            <a:off x="840007" y="2057400"/>
            <a:ext cx="3933261"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90FAF8-4D34-47EB-B26A-23590B634499}"/>
              </a:ext>
            </a:extLst>
          </p:cNvPr>
          <p:cNvSpPr>
            <a:spLocks noGrp="1"/>
          </p:cNvSpPr>
          <p:nvPr>
            <p:ph type="dt" sz="half" idx="10"/>
          </p:nvPr>
        </p:nvSpPr>
        <p:spPr/>
        <p:txBody>
          <a:bodyPr/>
          <a:lstStyle/>
          <a:p>
            <a:fld id="{92A85149-3D6E-4331-988E-C5B6F60D96AB}" type="datetimeFigureOut">
              <a:rPr lang="en-US" smtClean="0"/>
              <a:t>11/24/20</a:t>
            </a:fld>
            <a:endParaRPr lang="en-US"/>
          </a:p>
        </p:txBody>
      </p:sp>
      <p:sp>
        <p:nvSpPr>
          <p:cNvPr id="6" name="Footer Placeholder 5">
            <a:extLst>
              <a:ext uri="{FF2B5EF4-FFF2-40B4-BE49-F238E27FC236}">
                <a16:creationId xmlns:a16="http://schemas.microsoft.com/office/drawing/2014/main" id="{D4D80441-466A-44B8-8852-CE31BAC31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D28941-B788-4626-9A56-8CAC3D2EFE72}"/>
              </a:ext>
            </a:extLst>
          </p:cNvPr>
          <p:cNvSpPr>
            <a:spLocks noGrp="1"/>
          </p:cNvSpPr>
          <p:nvPr>
            <p:ph type="sldNum" sz="quarter" idx="12"/>
          </p:nvPr>
        </p:nvSpPr>
        <p:spPr/>
        <p:txBody>
          <a:bodyPr/>
          <a:lstStyle/>
          <a:p>
            <a:fld id="{2351A840-2A99-4473-B185-D47F8E8B06DC}" type="slidenum">
              <a:rPr lang="en-US" smtClean="0"/>
              <a:t>‹#›</a:t>
            </a:fld>
            <a:endParaRPr lang="en-US"/>
          </a:p>
        </p:txBody>
      </p:sp>
    </p:spTree>
    <p:extLst>
      <p:ext uri="{BB962C8B-B14F-4D97-AF65-F5344CB8AC3E}">
        <p14:creationId xmlns:p14="http://schemas.microsoft.com/office/powerpoint/2010/main" val="15008246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651FE-45E6-4135-968C-764D28B2641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DB2064-BFF0-46A0-AC12-73F72240A1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7C3BBA-B1A1-487E-BF38-D11002DEF052}"/>
              </a:ext>
            </a:extLst>
          </p:cNvPr>
          <p:cNvSpPr>
            <a:spLocks noGrp="1"/>
          </p:cNvSpPr>
          <p:nvPr>
            <p:ph type="dt" sz="half" idx="10"/>
          </p:nvPr>
        </p:nvSpPr>
        <p:spPr/>
        <p:txBody>
          <a:bodyPr/>
          <a:lstStyle/>
          <a:p>
            <a:fld id="{92A85149-3D6E-4331-988E-C5B6F60D96AB}" type="datetimeFigureOut">
              <a:rPr lang="en-US" smtClean="0"/>
              <a:t>11/24/20</a:t>
            </a:fld>
            <a:endParaRPr lang="en-US"/>
          </a:p>
        </p:txBody>
      </p:sp>
      <p:sp>
        <p:nvSpPr>
          <p:cNvPr id="5" name="Footer Placeholder 4">
            <a:extLst>
              <a:ext uri="{FF2B5EF4-FFF2-40B4-BE49-F238E27FC236}">
                <a16:creationId xmlns:a16="http://schemas.microsoft.com/office/drawing/2014/main" id="{11E0848D-0A3B-4897-90E4-6F435BD860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EA33CA-09C0-408A-860F-4DE58197B097}"/>
              </a:ext>
            </a:extLst>
          </p:cNvPr>
          <p:cNvSpPr>
            <a:spLocks noGrp="1"/>
          </p:cNvSpPr>
          <p:nvPr>
            <p:ph type="sldNum" sz="quarter" idx="12"/>
          </p:nvPr>
        </p:nvSpPr>
        <p:spPr/>
        <p:txBody>
          <a:bodyPr/>
          <a:lstStyle/>
          <a:p>
            <a:fld id="{2351A840-2A99-4473-B185-D47F8E8B06DC}" type="slidenum">
              <a:rPr lang="en-US" smtClean="0"/>
              <a:t>‹#›</a:t>
            </a:fld>
            <a:endParaRPr lang="en-US"/>
          </a:p>
        </p:txBody>
      </p:sp>
    </p:spTree>
    <p:extLst>
      <p:ext uri="{BB962C8B-B14F-4D97-AF65-F5344CB8AC3E}">
        <p14:creationId xmlns:p14="http://schemas.microsoft.com/office/powerpoint/2010/main" val="8188175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F2C5D9-3E88-46AC-AC1D-0607F8CCB03A}"/>
              </a:ext>
            </a:extLst>
          </p:cNvPr>
          <p:cNvSpPr>
            <a:spLocks noGrp="1"/>
          </p:cNvSpPr>
          <p:nvPr>
            <p:ph type="title" orient="vert"/>
          </p:nvPr>
        </p:nvSpPr>
        <p:spPr>
          <a:xfrm>
            <a:off x="8727172" y="365125"/>
            <a:ext cx="262958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DC34FB-A256-49FF-917A-07F9D43339BA}"/>
              </a:ext>
            </a:extLst>
          </p:cNvPr>
          <p:cNvSpPr>
            <a:spLocks noGrp="1"/>
          </p:cNvSpPr>
          <p:nvPr>
            <p:ph type="body" orient="vert" idx="1"/>
          </p:nvPr>
        </p:nvSpPr>
        <p:spPr>
          <a:xfrm>
            <a:off x="838418" y="365125"/>
            <a:ext cx="7736314"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5FAE69-F6A6-48AB-ACAF-03294E341479}"/>
              </a:ext>
            </a:extLst>
          </p:cNvPr>
          <p:cNvSpPr>
            <a:spLocks noGrp="1"/>
          </p:cNvSpPr>
          <p:nvPr>
            <p:ph type="dt" sz="half" idx="10"/>
          </p:nvPr>
        </p:nvSpPr>
        <p:spPr/>
        <p:txBody>
          <a:bodyPr/>
          <a:lstStyle/>
          <a:p>
            <a:fld id="{92A85149-3D6E-4331-988E-C5B6F60D96AB}" type="datetimeFigureOut">
              <a:rPr lang="en-US" smtClean="0"/>
              <a:t>11/24/20</a:t>
            </a:fld>
            <a:endParaRPr lang="en-US"/>
          </a:p>
        </p:txBody>
      </p:sp>
      <p:sp>
        <p:nvSpPr>
          <p:cNvPr id="5" name="Footer Placeholder 4">
            <a:extLst>
              <a:ext uri="{FF2B5EF4-FFF2-40B4-BE49-F238E27FC236}">
                <a16:creationId xmlns:a16="http://schemas.microsoft.com/office/drawing/2014/main" id="{C3BBCFD7-DF3E-4AC4-A9FD-5B6DF0CA0F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24081E-87BC-4402-8950-6E6B70DA65E1}"/>
              </a:ext>
            </a:extLst>
          </p:cNvPr>
          <p:cNvSpPr>
            <a:spLocks noGrp="1"/>
          </p:cNvSpPr>
          <p:nvPr>
            <p:ph type="sldNum" sz="quarter" idx="12"/>
          </p:nvPr>
        </p:nvSpPr>
        <p:spPr/>
        <p:txBody>
          <a:bodyPr/>
          <a:lstStyle/>
          <a:p>
            <a:fld id="{2351A840-2A99-4473-B185-D47F8E8B06DC}" type="slidenum">
              <a:rPr lang="en-US" smtClean="0"/>
              <a:t>‹#›</a:t>
            </a:fld>
            <a:endParaRPr lang="en-US"/>
          </a:p>
        </p:txBody>
      </p:sp>
    </p:spTree>
    <p:extLst>
      <p:ext uri="{BB962C8B-B14F-4D97-AF65-F5344CB8AC3E}">
        <p14:creationId xmlns:p14="http://schemas.microsoft.com/office/powerpoint/2010/main" val="4982997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3671978516"/>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Text - blue">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207026827"/>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 blu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1089445689"/>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43432570"/>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2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slideLayout" Target="../slideLayouts/slideLayout39.xml"/><Relationship Id="rId1" Type="http://schemas.openxmlformats.org/officeDocument/2006/relationships/slideLayout" Target="../slideLayouts/slideLayout38.xml"/><Relationship Id="rId5" Type="http://schemas.openxmlformats.org/officeDocument/2006/relationships/theme" Target="../theme/theme4.xml"/><Relationship Id="rId4"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2020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5" r:id="rId3"/>
    <p:sldLayoutId id="2147483741" r:id="rId4"/>
    <p:sldLayoutId id="2147483765" r:id="rId5"/>
    <p:sldLayoutId id="2147483767" r:id="rId6"/>
    <p:sldLayoutId id="2147483743" r:id="rId7"/>
    <p:sldLayoutId id="2147483774" r:id="rId8"/>
    <p:sldLayoutId id="2147483745" r:id="rId9"/>
    <p:sldLayoutId id="2147483760" r:id="rId10"/>
    <p:sldLayoutId id="2147483768" r:id="rId11"/>
    <p:sldLayoutId id="2147483769" r:id="rId12"/>
    <p:sldLayoutId id="2147483770" r:id="rId13"/>
    <p:sldLayoutId id="2147483744" r:id="rId14"/>
    <p:sldLayoutId id="2147483757" r:id="rId15"/>
    <p:sldLayoutId id="2147483748" r:id="rId16"/>
    <p:sldLayoutId id="2147483771" r:id="rId17"/>
    <p:sldLayoutId id="2147483763" r:id="rId18"/>
    <p:sldLayoutId id="2147483751" r:id="rId19"/>
    <p:sldLayoutId id="2147483756" r:id="rId20"/>
    <p:sldLayoutId id="2147483740" r:id="rId21"/>
    <p:sldLayoutId id="2147483754" r:id="rId22"/>
    <p:sldLayoutId id="2147483755" r:id="rId2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195A"/>
        </a:solidFill>
        <a:effectLst/>
      </p:bgPr>
    </p:bg>
    <p:spTree>
      <p:nvGrpSpPr>
        <p:cNvPr id="1" name=""/>
        <p:cNvGrpSpPr/>
        <p:nvPr/>
      </p:nvGrpSpPr>
      <p:grpSpPr>
        <a:xfrm>
          <a:off x="0" y="0"/>
          <a:ext cx="0" cy="0"/>
          <a:chOff x="0" y="0"/>
          <a:chExt cx="0" cy="0"/>
        </a:xfrm>
      </p:grpSpPr>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
        <p:nvSpPr>
          <p:cNvPr id="13" name="Slide number">
            <a:extLst>
              <a:ext uri="{FF2B5EF4-FFF2-40B4-BE49-F238E27FC236}">
                <a16:creationId xmlns:a16="http://schemas.microsoft.com/office/drawing/2014/main" id="{6F6D7778-F272-4F12-ADD2-8AE6FF10DDDC}"/>
              </a:ext>
            </a:extLst>
          </p:cNvP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4" name="Classification">
            <a:extLst>
              <a:ext uri="{FF2B5EF4-FFF2-40B4-BE49-F238E27FC236}">
                <a16:creationId xmlns:a16="http://schemas.microsoft.com/office/drawing/2014/main" id="{4950D02E-DEA7-4F24-8212-FEEF73ED9421}"/>
              </a:ext>
            </a:extLst>
          </p:cNvPr>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5" name="Copyright">
            <a:extLst>
              <a:ext uri="{FF2B5EF4-FFF2-40B4-BE49-F238E27FC236}">
                <a16:creationId xmlns:a16="http://schemas.microsoft.com/office/drawing/2014/main" id="{A507F817-5D47-4500-8930-FF4D058FA111}"/>
              </a:ext>
            </a:extLst>
          </p:cNvPr>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2020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2031361106"/>
      </p:ext>
    </p:extLst>
  </p:cSld>
  <p:clrMap bg1="dk1" tx1="lt1" bg2="dk2" tx2="lt2" accent1="accent1" accent2="accent2" accent3="accent3" accent4="accent4" accent5="accent5" accent6="accent6" hlink="hlink" folHlink="folHlink"/>
  <p:sldLayoutIdLst>
    <p:sldLayoutId id="2147483789" r:id="rId1"/>
    <p:sldLayoutId id="2147483791" r:id="rId2"/>
    <p:sldLayoutId id="2147483798" r:id="rId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7FD75C-5BCB-4D92-AC6C-5CC1A43018D4}"/>
              </a:ext>
            </a:extLst>
          </p:cNvPr>
          <p:cNvSpPr>
            <a:spLocks noGrp="1"/>
          </p:cNvSpPr>
          <p:nvPr>
            <p:ph type="title"/>
          </p:nvPr>
        </p:nvSpPr>
        <p:spPr>
          <a:xfrm>
            <a:off x="838419" y="365126"/>
            <a:ext cx="10518338"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1596A37-057A-41EC-A492-B1253C45F747}"/>
              </a:ext>
            </a:extLst>
          </p:cNvPr>
          <p:cNvSpPr>
            <a:spLocks noGrp="1"/>
          </p:cNvSpPr>
          <p:nvPr>
            <p:ph type="body" idx="1"/>
          </p:nvPr>
        </p:nvSpPr>
        <p:spPr>
          <a:xfrm>
            <a:off x="838419" y="1825625"/>
            <a:ext cx="1051833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DA63EE-21DE-489F-8A43-CB42FB3DA123}"/>
              </a:ext>
            </a:extLst>
          </p:cNvPr>
          <p:cNvSpPr>
            <a:spLocks noGrp="1"/>
          </p:cNvSpPr>
          <p:nvPr>
            <p:ph type="dt" sz="half" idx="2"/>
          </p:nvPr>
        </p:nvSpPr>
        <p:spPr>
          <a:xfrm>
            <a:off x="838418" y="6356351"/>
            <a:ext cx="2743914"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A85149-3D6E-4331-988E-C5B6F60D96AB}" type="datetimeFigureOut">
              <a:rPr lang="en-US" smtClean="0"/>
              <a:t>11/24/20</a:t>
            </a:fld>
            <a:endParaRPr lang="en-US"/>
          </a:p>
        </p:txBody>
      </p:sp>
      <p:sp>
        <p:nvSpPr>
          <p:cNvPr id="5" name="Footer Placeholder 4">
            <a:extLst>
              <a:ext uri="{FF2B5EF4-FFF2-40B4-BE49-F238E27FC236}">
                <a16:creationId xmlns:a16="http://schemas.microsoft.com/office/drawing/2014/main" id="{6EC7B72A-BF31-4836-8E82-E9CA78CFE4E0}"/>
              </a:ext>
            </a:extLst>
          </p:cNvPr>
          <p:cNvSpPr>
            <a:spLocks noGrp="1"/>
          </p:cNvSpPr>
          <p:nvPr>
            <p:ph type="ftr" sz="quarter" idx="3"/>
          </p:nvPr>
        </p:nvSpPr>
        <p:spPr>
          <a:xfrm>
            <a:off x="4039652" y="6356351"/>
            <a:ext cx="4115872"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2B10003-84AC-4D42-89DC-8D92AA96D199}"/>
              </a:ext>
            </a:extLst>
          </p:cNvPr>
          <p:cNvSpPr>
            <a:spLocks noGrp="1"/>
          </p:cNvSpPr>
          <p:nvPr>
            <p:ph type="sldNum" sz="quarter" idx="4"/>
          </p:nvPr>
        </p:nvSpPr>
        <p:spPr>
          <a:xfrm>
            <a:off x="8612843" y="6356351"/>
            <a:ext cx="2743914"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51A840-2A99-4473-B185-D47F8E8B06DC}" type="slidenum">
              <a:rPr lang="en-US" smtClean="0"/>
              <a:t>‹#›</a:t>
            </a:fld>
            <a:endParaRPr lang="en-US"/>
          </a:p>
        </p:txBody>
      </p:sp>
    </p:spTree>
    <p:extLst>
      <p:ext uri="{BB962C8B-B14F-4D97-AF65-F5344CB8AC3E}">
        <p14:creationId xmlns:p14="http://schemas.microsoft.com/office/powerpoint/2010/main" val="331652337"/>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195A"/>
        </a:solidFill>
        <a:effectLst/>
      </p:bgPr>
    </p:bg>
    <p:spTree>
      <p:nvGrpSpPr>
        <p:cNvPr id="1" name=""/>
        <p:cNvGrpSpPr/>
        <p:nvPr/>
      </p:nvGrpSpPr>
      <p:grpSpPr>
        <a:xfrm>
          <a:off x="0" y="0"/>
          <a:ext cx="0" cy="0"/>
          <a:chOff x="0" y="0"/>
          <a:chExt cx="0" cy="0"/>
        </a:xfrm>
      </p:grpSpPr>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sp>
        <p:nvSpPr>
          <p:cNvPr id="13" name="Slide number">
            <a:extLst>
              <a:ext uri="{FF2B5EF4-FFF2-40B4-BE49-F238E27FC236}">
                <a16:creationId xmlns:a16="http://schemas.microsoft.com/office/drawing/2014/main" id="{6F6D7778-F272-4F12-ADD2-8AE6FF10DDDC}"/>
              </a:ext>
            </a:extLst>
          </p:cNvP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4" name="Classification">
            <a:extLst>
              <a:ext uri="{FF2B5EF4-FFF2-40B4-BE49-F238E27FC236}">
                <a16:creationId xmlns:a16="http://schemas.microsoft.com/office/drawing/2014/main" id="{4950D02E-DEA7-4F24-8212-FEEF73ED9421}"/>
              </a:ext>
            </a:extLst>
          </p:cNvPr>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p>
        </p:txBody>
      </p:sp>
      <p:sp>
        <p:nvSpPr>
          <p:cNvPr id="15" name="Copyright">
            <a:extLst>
              <a:ext uri="{FF2B5EF4-FFF2-40B4-BE49-F238E27FC236}">
                <a16:creationId xmlns:a16="http://schemas.microsoft.com/office/drawing/2014/main" id="{A507F817-5D47-4500-8930-FF4D058FA111}"/>
              </a:ext>
            </a:extLst>
          </p:cNvPr>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a:solidFill>
                  <a:schemeClr val="tx1"/>
                </a:solidFill>
              </a:rPr>
              <a:t>2020 SAP SE or an SAP affiliate company. All rights reserved.  </a:t>
            </a:r>
            <a:r>
              <a:rPr kumimoji="0" lang="en-US" sz="600" b="0" i="0" u="none" kern="0" baseline="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3961573088"/>
      </p:ext>
    </p:extLst>
  </p:cSld>
  <p:clrMap bg1="dk1" tx1="lt1" bg2="dk2" tx2="lt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geduldig/TwitterAPI" TargetMode="External"/><Relationship Id="rId2" Type="http://schemas.openxmlformats.org/officeDocument/2006/relationships/hyperlink" Target="http://docs.tweepy.org/en/latest/" TargetMode="External"/><Relationship Id="rId1" Type="http://schemas.openxmlformats.org/officeDocument/2006/relationships/slideLayout" Target="../slideLayouts/slideLayout4.xml"/><Relationship Id="rId4" Type="http://schemas.openxmlformats.org/officeDocument/2006/relationships/hyperlink" Target="https://github.com/twitterdev/search-tweets-python"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hyperlink" Target="https://developer.twitter.com/en/docs/twitter-api/v1/tweets/search/guides/standard-operators" TargetMode="Externa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www.dataquest.io/blog/tutorial-text-classification-in-python-using-spacy/" TargetMode="External"/><Relationship Id="rId2" Type="http://schemas.openxmlformats.org/officeDocument/2006/relationships/hyperlink" Target="https://github.com/explosion/spaCy/blob/master/examples/deep_learning_keras.py" TargetMode="Externa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3" Type="http://schemas.openxmlformats.org/officeDocument/2006/relationships/hyperlink" Target="https://rapidapi.com/newscatcher-api-newscatcher-api-default/api/newscatcher/endpoints" TargetMode="External"/><Relationship Id="rId2" Type="http://schemas.openxmlformats.org/officeDocument/2006/relationships/hyperlink" Target="https://newsapi.org/docs" TargetMode="External"/><Relationship Id="rId1" Type="http://schemas.openxmlformats.org/officeDocument/2006/relationships/slideLayout" Target="../slideLayouts/slideLayout8.xml"/><Relationship Id="rId5" Type="http://schemas.openxmlformats.org/officeDocument/2006/relationships/hyperlink" Target="https://docs.aylien.com/newsapi/endpoints/" TargetMode="External"/><Relationship Id="rId4" Type="http://schemas.openxmlformats.org/officeDocument/2006/relationships/hyperlink" Target="https://rapidapi.com/contextualwebsearch/api/web-search/endpoint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hyperlink" Target="https://www.pinsentmasons.com/out-law/guides/employment-regulations-in-the-abu-dhabi-global-market" TargetMode="External"/><Relationship Id="rId2" Type="http://schemas.openxmlformats.org/officeDocument/2006/relationships/hyperlink" Target="https://www.nationalheraldindia.com/opinion/indo-us-ties-contingent-on-indian-economy-reforms-and-openness" TargetMode="Externa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7.png"/><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8" Type="http://schemas.openxmlformats.org/officeDocument/2006/relationships/hyperlink" Target="https://developers.refinitiv.com/eikon-apis/eikon-data-api/quick-start" TargetMode="External"/><Relationship Id="rId3" Type="http://schemas.openxmlformats.org/officeDocument/2006/relationships/hyperlink" Target="https://github.com/feconroses/gather-tweets-from-stream/blob/master/stream.py" TargetMode="External"/><Relationship Id="rId7" Type="http://schemas.openxmlformats.org/officeDocument/2006/relationships/hyperlink" Target="https://www.cs.umb.edu/~smimarog/textmining/datasets/" TargetMode="External"/><Relationship Id="rId2" Type="http://schemas.openxmlformats.org/officeDocument/2006/relationships/hyperlink" Target="http://docs.tweepy.org/en/v3.5.0/api.html" TargetMode="External"/><Relationship Id="rId1" Type="http://schemas.openxmlformats.org/officeDocument/2006/relationships/slideLayout" Target="../slideLayouts/slideLayout8.xml"/><Relationship Id="rId6" Type="http://schemas.openxmlformats.org/officeDocument/2006/relationships/hyperlink" Target="https://github.com/SrishtiVashishtha/Fuzzy-Rule-based-Unsupervised-Sentiment-Analysis-from-Social-Media-Posts" TargetMode="External"/><Relationship Id="rId5" Type="http://schemas.openxmlformats.org/officeDocument/2006/relationships/hyperlink" Target="https://github.com/mehdiassefi/Sentiment-Analysis-on-Social-Media" TargetMode="External"/><Relationship Id="rId10" Type="http://schemas.openxmlformats.org/officeDocument/2006/relationships/hyperlink" Target="https://developers.refinitiv.com/open-permid/intelligent-tagging-restful-api" TargetMode="External"/><Relationship Id="rId4" Type="http://schemas.openxmlformats.org/officeDocument/2006/relationships/hyperlink" Target="https://github.com/saodem74/Sentiment-Analysis-facebook-comments" TargetMode="External"/><Relationship Id="rId9" Type="http://schemas.openxmlformats.org/officeDocument/2006/relationships/hyperlink" Target="https://developers.refinitiv.com/all/api-overview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peaker"/>
          <p:cNvSpPr>
            <a:spLocks noGrp="1"/>
          </p:cNvSpPr>
          <p:nvPr>
            <p:ph type="subTitle" idx="1"/>
          </p:nvPr>
        </p:nvSpPr>
        <p:spPr bwMode="gray"/>
        <p:txBody>
          <a:bodyPr/>
          <a:lstStyle/>
          <a:p>
            <a:r>
              <a:rPr lang="en-US" dirty="0"/>
              <a:t>Speaker’s Name, SAP</a:t>
            </a:r>
          </a:p>
          <a:p>
            <a:pPr lvl="0"/>
            <a:r>
              <a:rPr lang="en-US" dirty="0"/>
              <a:t>August 11, 2020</a:t>
            </a:r>
          </a:p>
        </p:txBody>
      </p:sp>
      <p:sp>
        <p:nvSpPr>
          <p:cNvPr id="8" name="Presentation Title"/>
          <p:cNvSpPr>
            <a:spLocks noGrp="1"/>
          </p:cNvSpPr>
          <p:nvPr>
            <p:ph type="title"/>
          </p:nvPr>
        </p:nvSpPr>
        <p:spPr bwMode="gray"/>
        <p:txBody>
          <a:bodyPr/>
          <a:lstStyle/>
          <a:p>
            <a:r>
              <a:rPr lang="en-US" dirty="0"/>
              <a:t>Sentiment Analysis</a:t>
            </a:r>
            <a:br>
              <a:rPr lang="en-US" dirty="0"/>
            </a:br>
            <a:r>
              <a:rPr lang="en-US" dirty="0">
                <a:solidFill>
                  <a:schemeClr val="accent1"/>
                </a:solidFill>
              </a:rPr>
              <a:t>Components</a:t>
            </a:r>
            <a:endParaRPr lang="de-DE" dirty="0">
              <a:solidFill>
                <a:schemeClr val="accent1"/>
              </a:solidFill>
            </a:endParaRPr>
          </a:p>
        </p:txBody>
      </p:sp>
      <p:pic>
        <p:nvPicPr>
          <p:cNvPr id="17" name="Illustration" descr="Example of an illustration" title="Illustration for title slide">
            <a:extLst>
              <a:ext uri="{FF2B5EF4-FFF2-40B4-BE49-F238E27FC236}">
                <a16:creationId xmlns:a16="http://schemas.microsoft.com/office/drawing/2014/main" id="{FD14F36E-07D2-4603-8052-37711C0D346D}"/>
              </a:ext>
            </a:extLst>
          </p:cNvPr>
          <p:cNvPicPr>
            <a:picLocks noGrp="1" noChangeAspect="1"/>
          </p:cNvPicPr>
          <p:nvPr>
            <p:ph type="pic" sz="quarter" idx="12"/>
          </p:nvPr>
        </p:nvPicPr>
        <p:blipFill>
          <a:blip r:embed="rId3"/>
          <a:srcRect t="3112" b="3112"/>
          <a:stretch>
            <a:fillRect/>
          </a:stretch>
        </p:blipFill>
        <p:spPr bwMode="gray"/>
      </p:pic>
      <p:sp>
        <p:nvSpPr>
          <p:cNvPr id="18" name="Placeholder Partner logo">
            <a:extLst>
              <a:ext uri="{FF2B5EF4-FFF2-40B4-BE49-F238E27FC236}">
                <a16:creationId xmlns:a16="http://schemas.microsoft.com/office/drawing/2014/main" id="{D3ABB6C8-A64D-4D01-85F8-8972413CA8E5}"/>
              </a:ext>
            </a:extLst>
          </p:cNvPr>
          <p:cNvSpPr/>
          <p:nvPr/>
        </p:nvSpPr>
        <p:spPr bwMode="gray">
          <a:xfrm>
            <a:off x="288000" y="6174872"/>
            <a:ext cx="944661" cy="402796"/>
          </a:xfrm>
          <a:prstGeom prst="rect">
            <a:avLst/>
          </a:prstGeom>
          <a:solidFill>
            <a:schemeClr val="bg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100" kern="0" dirty="0">
                <a:solidFill>
                  <a:sysClr val="windowText" lastClr="000000"/>
                </a:solidFill>
                <a:ea typeface="Arial Unicode MS" pitchFamily="34" charset="-128"/>
                <a:cs typeface="Arial Unicode MS" pitchFamily="34" charset="-128"/>
              </a:rPr>
              <a:t>Partner logo</a:t>
            </a:r>
          </a:p>
        </p:txBody>
      </p:sp>
    </p:spTree>
    <p:extLst>
      <p:ext uri="{BB962C8B-B14F-4D97-AF65-F5344CB8AC3E}">
        <p14:creationId xmlns:p14="http://schemas.microsoft.com/office/powerpoint/2010/main" val="33957210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A97A3D-02D1-4141-B586-36980907BBE3}"/>
              </a:ext>
            </a:extLst>
          </p:cNvPr>
          <p:cNvSpPr>
            <a:spLocks noGrp="1"/>
          </p:cNvSpPr>
          <p:nvPr>
            <p:ph type="body" sz="quarter" idx="10"/>
          </p:nvPr>
        </p:nvSpPr>
        <p:spPr>
          <a:xfrm>
            <a:off x="504001" y="1349406"/>
            <a:ext cx="11186476" cy="4835674"/>
          </a:xfrm>
        </p:spPr>
        <p:txBody>
          <a:bodyPr>
            <a:normAutofit lnSpcReduction="10000"/>
          </a:bodyPr>
          <a:lstStyle/>
          <a:p>
            <a:r>
              <a:rPr lang="en-US" sz="2400" dirty="0"/>
              <a:t>Libraries in python</a:t>
            </a:r>
          </a:p>
          <a:p>
            <a:pPr marL="342900" indent="-342900">
              <a:spcBef>
                <a:spcPts val="1200"/>
              </a:spcBef>
              <a:buFont typeface="Arial" panose="020B0604020202020204" pitchFamily="34" charset="0"/>
              <a:buChar char="•"/>
            </a:pPr>
            <a:r>
              <a:rPr lang="en-US" dirty="0"/>
              <a:t>Tweepy - </a:t>
            </a:r>
            <a:r>
              <a:rPr lang="en-US" dirty="0">
                <a:hlinkClick r:id="rId2"/>
              </a:rPr>
              <a:t>http://docs.tweepy.org/en/latest/</a:t>
            </a:r>
            <a:endParaRPr lang="en-US" dirty="0"/>
          </a:p>
          <a:p>
            <a:pPr marL="342900" indent="-342900">
              <a:spcBef>
                <a:spcPts val="1200"/>
              </a:spcBef>
              <a:buFont typeface="Arial" panose="020B0604020202020204" pitchFamily="34" charset="0"/>
              <a:buChar char="•"/>
            </a:pPr>
            <a:r>
              <a:rPr lang="en-US" dirty="0"/>
              <a:t>Twitter API - </a:t>
            </a:r>
            <a:r>
              <a:rPr lang="en-US" dirty="0">
                <a:hlinkClick r:id="rId3"/>
              </a:rPr>
              <a:t>https://github.com/geduldig/TwitterAPI</a:t>
            </a:r>
            <a:endParaRPr lang="en-US" dirty="0"/>
          </a:p>
          <a:p>
            <a:pPr marL="342900" indent="-342900">
              <a:spcBef>
                <a:spcPts val="1200"/>
              </a:spcBef>
              <a:buFont typeface="Arial" panose="020B0604020202020204" pitchFamily="34" charset="0"/>
              <a:buChar char="•"/>
            </a:pPr>
            <a:r>
              <a:rPr lang="en-US" dirty="0"/>
              <a:t>searchtweets - </a:t>
            </a:r>
            <a:r>
              <a:rPr lang="en-US" dirty="0">
                <a:hlinkClick r:id="rId4"/>
              </a:rPr>
              <a:t>https://github.com/twitterdev/search-tweets-python</a:t>
            </a:r>
            <a:endParaRPr lang="en-US" dirty="0"/>
          </a:p>
          <a:p>
            <a:pPr>
              <a:spcBef>
                <a:spcPts val="1200"/>
              </a:spcBef>
            </a:pPr>
            <a:r>
              <a:rPr lang="en-US" sz="2400" dirty="0"/>
              <a:t>Search time limit</a:t>
            </a:r>
          </a:p>
          <a:p>
            <a:pPr marL="342900" indent="-342900">
              <a:spcBef>
                <a:spcPts val="1200"/>
              </a:spcBef>
              <a:buFont typeface="Arial" panose="020B0604020202020204" pitchFamily="34" charset="0"/>
              <a:buChar char="•"/>
            </a:pPr>
            <a:r>
              <a:rPr lang="en-US" dirty="0"/>
              <a:t>Standard search API – 7 days</a:t>
            </a:r>
          </a:p>
          <a:p>
            <a:pPr marL="342900" indent="-342900">
              <a:spcBef>
                <a:spcPts val="1200"/>
              </a:spcBef>
              <a:buFont typeface="Arial" panose="020B0604020202020204" pitchFamily="34" charset="0"/>
              <a:buChar char="•"/>
            </a:pPr>
            <a:r>
              <a:rPr lang="en-US" dirty="0"/>
              <a:t>Premium and Enterprise search API – Two options</a:t>
            </a:r>
          </a:p>
          <a:p>
            <a:pPr marL="702828" lvl="2" indent="-342900">
              <a:spcBef>
                <a:spcPts val="1200"/>
              </a:spcBef>
              <a:buFont typeface="Arial" panose="020B0604020202020204" pitchFamily="34" charset="0"/>
              <a:buChar char="•"/>
            </a:pPr>
            <a:r>
              <a:rPr lang="en-US" dirty="0"/>
              <a:t>30 day window</a:t>
            </a:r>
          </a:p>
          <a:p>
            <a:pPr marL="702828" lvl="2" indent="-342900">
              <a:spcBef>
                <a:spcPts val="1200"/>
              </a:spcBef>
              <a:buFont typeface="Arial" panose="020B0604020202020204" pitchFamily="34" charset="0"/>
              <a:buChar char="•"/>
            </a:pPr>
            <a:r>
              <a:rPr lang="en-US" dirty="0"/>
              <a:t>Full archive since March 21, 2006</a:t>
            </a:r>
          </a:p>
          <a:p>
            <a:pPr>
              <a:spcBef>
                <a:spcPts val="1200"/>
              </a:spcBef>
            </a:pPr>
            <a:r>
              <a:rPr lang="en-US" sz="2400" dirty="0"/>
              <a:t>Rate limit</a:t>
            </a:r>
          </a:p>
          <a:p>
            <a:pPr>
              <a:spcBef>
                <a:spcPts val="1200"/>
              </a:spcBef>
            </a:pPr>
            <a:r>
              <a:rPr lang="en-US" dirty="0"/>
              <a:t>Limits at minute and second granularity depending on the purchased API.</a:t>
            </a:r>
          </a:p>
          <a:p>
            <a:pPr>
              <a:spcBef>
                <a:spcPts val="1200"/>
              </a:spcBef>
            </a:pPr>
            <a:endParaRPr lang="en-US" dirty="0"/>
          </a:p>
        </p:txBody>
      </p:sp>
      <p:sp>
        <p:nvSpPr>
          <p:cNvPr id="3" name="Title 2">
            <a:extLst>
              <a:ext uri="{FF2B5EF4-FFF2-40B4-BE49-F238E27FC236}">
                <a16:creationId xmlns:a16="http://schemas.microsoft.com/office/drawing/2014/main" id="{FD70268C-38B4-4AA7-A46D-422942C421D8}"/>
              </a:ext>
            </a:extLst>
          </p:cNvPr>
          <p:cNvSpPr>
            <a:spLocks noGrp="1"/>
          </p:cNvSpPr>
          <p:nvPr>
            <p:ph type="title"/>
          </p:nvPr>
        </p:nvSpPr>
        <p:spPr/>
        <p:txBody>
          <a:bodyPr/>
          <a:lstStyle/>
          <a:p>
            <a:r>
              <a:rPr lang="en-US" dirty="0"/>
              <a:t>Twitter API</a:t>
            </a:r>
          </a:p>
        </p:txBody>
      </p:sp>
    </p:spTree>
    <p:extLst>
      <p:ext uri="{BB962C8B-B14F-4D97-AF65-F5344CB8AC3E}">
        <p14:creationId xmlns:p14="http://schemas.microsoft.com/office/powerpoint/2010/main" val="25813641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395430-7980-4FEC-AFAD-07869A4B4BBB}"/>
              </a:ext>
            </a:extLst>
          </p:cNvPr>
          <p:cNvSpPr>
            <a:spLocks noGrp="1"/>
          </p:cNvSpPr>
          <p:nvPr>
            <p:ph type="title"/>
          </p:nvPr>
        </p:nvSpPr>
        <p:spPr/>
        <p:txBody>
          <a:bodyPr/>
          <a:lstStyle/>
          <a:p>
            <a:r>
              <a:rPr lang="en-US" dirty="0" err="1"/>
              <a:t>Tweepy</a:t>
            </a:r>
            <a:r>
              <a:rPr lang="en-US" dirty="0"/>
              <a:t> python API</a:t>
            </a:r>
          </a:p>
        </p:txBody>
      </p:sp>
      <p:graphicFrame>
        <p:nvGraphicFramePr>
          <p:cNvPr id="4" name="Table 4">
            <a:extLst>
              <a:ext uri="{FF2B5EF4-FFF2-40B4-BE49-F238E27FC236}">
                <a16:creationId xmlns:a16="http://schemas.microsoft.com/office/drawing/2014/main" id="{1AFFD829-6B98-48E7-B9CA-B9A6AE102D22}"/>
              </a:ext>
            </a:extLst>
          </p:cNvPr>
          <p:cNvGraphicFramePr>
            <a:graphicFrameLocks noGrp="1"/>
          </p:cNvGraphicFramePr>
          <p:nvPr>
            <p:extLst>
              <p:ext uri="{D42A27DB-BD31-4B8C-83A1-F6EECF244321}">
                <p14:modId xmlns:p14="http://schemas.microsoft.com/office/powerpoint/2010/main" val="1690455079"/>
              </p:ext>
            </p:extLst>
          </p:nvPr>
        </p:nvGraphicFramePr>
        <p:xfrm>
          <a:off x="504001" y="1154391"/>
          <a:ext cx="11186475" cy="5199609"/>
        </p:xfrm>
        <a:graphic>
          <a:graphicData uri="http://schemas.openxmlformats.org/drawingml/2006/table">
            <a:tbl>
              <a:tblPr firstRow="1" bandRow="1">
                <a:tableStyleId>{EB344D84-9AFB-497E-A393-DC336BA19D2E}</a:tableStyleId>
              </a:tblPr>
              <a:tblGrid>
                <a:gridCol w="2416752">
                  <a:extLst>
                    <a:ext uri="{9D8B030D-6E8A-4147-A177-3AD203B41FA5}">
                      <a16:colId xmlns:a16="http://schemas.microsoft.com/office/drawing/2014/main" val="763434516"/>
                    </a:ext>
                  </a:extLst>
                </a:gridCol>
                <a:gridCol w="3384419">
                  <a:extLst>
                    <a:ext uri="{9D8B030D-6E8A-4147-A177-3AD203B41FA5}">
                      <a16:colId xmlns:a16="http://schemas.microsoft.com/office/drawing/2014/main" val="2946585780"/>
                    </a:ext>
                  </a:extLst>
                </a:gridCol>
                <a:gridCol w="5385304">
                  <a:extLst>
                    <a:ext uri="{9D8B030D-6E8A-4147-A177-3AD203B41FA5}">
                      <a16:colId xmlns:a16="http://schemas.microsoft.com/office/drawing/2014/main" val="3469360512"/>
                    </a:ext>
                  </a:extLst>
                </a:gridCol>
              </a:tblGrid>
              <a:tr h="615603">
                <a:tc>
                  <a:txBody>
                    <a:bodyPr/>
                    <a:lstStyle/>
                    <a:p>
                      <a:r>
                        <a:rPr lang="en-US" dirty="0"/>
                        <a:t>Function Name</a:t>
                      </a:r>
                    </a:p>
                  </a:txBody>
                  <a:tcPr/>
                </a:tc>
                <a:tc>
                  <a:txBody>
                    <a:bodyPr/>
                    <a:lstStyle/>
                    <a:p>
                      <a:r>
                        <a:rPr lang="en-US" dirty="0"/>
                        <a:t>Description</a:t>
                      </a:r>
                    </a:p>
                  </a:txBody>
                  <a:tcPr/>
                </a:tc>
                <a:tc>
                  <a:txBody>
                    <a:bodyPr/>
                    <a:lstStyle/>
                    <a:p>
                      <a:r>
                        <a:rPr lang="en-US" dirty="0"/>
                        <a:t>Parameters</a:t>
                      </a:r>
                    </a:p>
                  </a:txBody>
                  <a:tcPr/>
                </a:tc>
                <a:extLst>
                  <a:ext uri="{0D108BD9-81ED-4DB2-BD59-A6C34878D82A}">
                    <a16:rowId xmlns:a16="http://schemas.microsoft.com/office/drawing/2014/main" val="1895178956"/>
                  </a:ext>
                </a:extLst>
              </a:tr>
              <a:tr h="615603">
                <a:tc>
                  <a:txBody>
                    <a:bodyPr/>
                    <a:lstStyle/>
                    <a:p>
                      <a:r>
                        <a:rPr lang="en-US" sz="1400" dirty="0">
                          <a:latin typeface="Lucida Console" panose="020B0609040504020204" pitchFamily="49" charset="0"/>
                        </a:rPr>
                        <a:t>API.statuses_lookup</a:t>
                      </a:r>
                    </a:p>
                  </a:txBody>
                  <a:tcPr/>
                </a:tc>
                <a:tc>
                  <a:txBody>
                    <a:bodyPr/>
                    <a:lstStyle/>
                    <a:p>
                      <a:r>
                        <a:rPr lang="en-US" sz="1400" dirty="0">
                          <a:latin typeface="Calibri" panose="020F0502020204030204" pitchFamily="34" charset="0"/>
                          <a:cs typeface="Calibri" panose="020F0502020204030204" pitchFamily="34" charset="0"/>
                        </a:rPr>
                        <a:t>Returns full Tweet objects for up to 100 tweets per request, specified by the id_ parameter.</a:t>
                      </a:r>
                    </a:p>
                  </a:txBody>
                  <a:tcPr/>
                </a:tc>
                <a:tc>
                  <a:txBody>
                    <a:bodyPr/>
                    <a:lstStyle/>
                    <a:p>
                      <a:r>
                        <a:rPr lang="en-US" sz="1400" b="1" dirty="0">
                          <a:latin typeface="Calibri" panose="020F0502020204030204" pitchFamily="34" charset="0"/>
                          <a:cs typeface="Calibri" panose="020F0502020204030204" pitchFamily="34" charset="0"/>
                        </a:rPr>
                        <a:t>id_</a:t>
                      </a:r>
                      <a:r>
                        <a:rPr lang="en-US" sz="1400" dirty="0">
                          <a:latin typeface="Calibri" panose="020F0502020204030204" pitchFamily="34" charset="0"/>
                          <a:cs typeface="Calibri" panose="020F0502020204030204" pitchFamily="34" charset="0"/>
                        </a:rPr>
                        <a:t> – list of tweet IDs to return</a:t>
                      </a:r>
                    </a:p>
                  </a:txBody>
                  <a:tcPr/>
                </a:tc>
                <a:extLst>
                  <a:ext uri="{0D108BD9-81ED-4DB2-BD59-A6C34878D82A}">
                    <a16:rowId xmlns:a16="http://schemas.microsoft.com/office/drawing/2014/main" val="937511341"/>
                  </a:ext>
                </a:extLst>
              </a:tr>
              <a:tr h="615603">
                <a:tc>
                  <a:txBody>
                    <a:bodyPr/>
                    <a:lstStyle/>
                    <a:p>
                      <a:r>
                        <a:rPr lang="en-US" sz="1400" dirty="0">
                          <a:latin typeface="Lucida Console" panose="020B0609040504020204" pitchFamily="49" charset="0"/>
                        </a:rPr>
                        <a:t>API.get_status</a:t>
                      </a:r>
                    </a:p>
                  </a:txBody>
                  <a:tcPr/>
                </a:tc>
                <a:tc>
                  <a:txBody>
                    <a:bodyPr/>
                    <a:lstStyle/>
                    <a:p>
                      <a:r>
                        <a:rPr lang="en-US" sz="1400" dirty="0">
                          <a:latin typeface="Calibri" panose="020F0502020204030204" pitchFamily="34" charset="0"/>
                          <a:cs typeface="Calibri" panose="020F0502020204030204" pitchFamily="34" charset="0"/>
                        </a:rPr>
                        <a:t>Returns a single status specified by the ID parameter.</a:t>
                      </a:r>
                    </a:p>
                  </a:txBody>
                  <a:tcPr/>
                </a:tc>
                <a:tc>
                  <a:txBody>
                    <a:bodyPr/>
                    <a:lstStyle/>
                    <a:p>
                      <a:r>
                        <a:rPr lang="en-US" sz="1400" b="1" dirty="0">
                          <a:latin typeface="Calibri" panose="020F0502020204030204" pitchFamily="34" charset="0"/>
                          <a:cs typeface="Calibri" panose="020F0502020204030204" pitchFamily="34" charset="0"/>
                        </a:rPr>
                        <a:t>id</a:t>
                      </a:r>
                      <a:r>
                        <a:rPr lang="en-US" sz="1400" dirty="0">
                          <a:latin typeface="Calibri" panose="020F0502020204030204" pitchFamily="34" charset="0"/>
                          <a:cs typeface="Calibri" panose="020F0502020204030204" pitchFamily="34" charset="0"/>
                        </a:rPr>
                        <a:t> – The numerical ID of the status.</a:t>
                      </a:r>
                    </a:p>
                  </a:txBody>
                  <a:tcPr/>
                </a:tc>
                <a:extLst>
                  <a:ext uri="{0D108BD9-81ED-4DB2-BD59-A6C34878D82A}">
                    <a16:rowId xmlns:a16="http://schemas.microsoft.com/office/drawing/2014/main" val="84159554"/>
                  </a:ext>
                </a:extLst>
              </a:tr>
              <a:tr h="615603">
                <a:tc>
                  <a:txBody>
                    <a:bodyPr/>
                    <a:lstStyle/>
                    <a:p>
                      <a:r>
                        <a:rPr lang="en-US" sz="1400" dirty="0">
                          <a:latin typeface="Lucida Console" panose="020B0609040504020204" pitchFamily="49" charset="0"/>
                        </a:rPr>
                        <a:t>API.search_users</a:t>
                      </a:r>
                    </a:p>
                  </a:txBody>
                  <a:tcPr/>
                </a:tc>
                <a:tc>
                  <a:txBody>
                    <a:bodyPr/>
                    <a:lstStyle/>
                    <a:p>
                      <a:r>
                        <a:rPr lang="en-US" sz="1400" dirty="0">
                          <a:latin typeface="Calibri" panose="020F0502020204030204" pitchFamily="34" charset="0"/>
                          <a:cs typeface="Calibri" panose="020F0502020204030204" pitchFamily="34" charset="0"/>
                        </a:rPr>
                        <a:t>Run a search for users. It is only possible to retrieve the first 1000 matches from this API.</a:t>
                      </a:r>
                    </a:p>
                  </a:txBody>
                  <a:tcPr/>
                </a:tc>
                <a:tc>
                  <a:txBody>
                    <a:bodyPr/>
                    <a:lstStyle/>
                    <a:p>
                      <a:r>
                        <a:rPr lang="en-US" sz="1400" b="1" dirty="0">
                          <a:latin typeface="Calibri" panose="020F0502020204030204" pitchFamily="34" charset="0"/>
                          <a:cs typeface="Calibri" panose="020F0502020204030204" pitchFamily="34" charset="0"/>
                        </a:rPr>
                        <a:t>q</a:t>
                      </a:r>
                      <a:r>
                        <a:rPr lang="en-US" sz="1400" dirty="0">
                          <a:latin typeface="Calibri" panose="020F0502020204030204" pitchFamily="34" charset="0"/>
                          <a:cs typeface="Calibri" panose="020F0502020204030204" pitchFamily="34" charset="0"/>
                        </a:rPr>
                        <a:t> – The query to run against people search.</a:t>
                      </a:r>
                    </a:p>
                  </a:txBody>
                  <a:tcPr/>
                </a:tc>
                <a:extLst>
                  <a:ext uri="{0D108BD9-81ED-4DB2-BD59-A6C34878D82A}">
                    <a16:rowId xmlns:a16="http://schemas.microsoft.com/office/drawing/2014/main" val="483056901"/>
                  </a:ext>
                </a:extLst>
              </a:tr>
              <a:tr h="615603">
                <a:tc>
                  <a:txBody>
                    <a:bodyPr/>
                    <a:lstStyle/>
                    <a:p>
                      <a:r>
                        <a:rPr lang="en-US" sz="1400" dirty="0">
                          <a:latin typeface="Lucida Console" panose="020B0609040504020204" pitchFamily="49" charset="0"/>
                        </a:rPr>
                        <a:t>API.search</a:t>
                      </a:r>
                    </a:p>
                  </a:txBody>
                  <a:tcPr/>
                </a:tc>
                <a:tc>
                  <a:txBody>
                    <a:bodyPr/>
                    <a:lstStyle/>
                    <a:p>
                      <a:r>
                        <a:rPr lang="en-US" sz="1400" dirty="0">
                          <a:latin typeface="Calibri" panose="020F0502020204030204" pitchFamily="34" charset="0"/>
                          <a:cs typeface="Calibri" panose="020F0502020204030204" pitchFamily="34" charset="0"/>
                        </a:rPr>
                        <a:t>Returns a collection of relevant Tweets matching a specified query.</a:t>
                      </a:r>
                    </a:p>
                  </a:txBody>
                  <a:tcPr/>
                </a:tc>
                <a:tc>
                  <a:txBody>
                    <a:bodyPr/>
                    <a:lstStyle/>
                    <a:p>
                      <a:r>
                        <a:rPr lang="en-US" sz="1400" b="1" dirty="0">
                          <a:latin typeface="Calibri" panose="020F0502020204030204" pitchFamily="34" charset="0"/>
                          <a:cs typeface="Calibri" panose="020F0502020204030204" pitchFamily="34" charset="0"/>
                        </a:rPr>
                        <a:t>q</a:t>
                      </a:r>
                      <a:r>
                        <a:rPr lang="en-US" sz="1400" dirty="0">
                          <a:latin typeface="Calibri" panose="020F0502020204030204" pitchFamily="34" charset="0"/>
                          <a:cs typeface="Calibri" panose="020F0502020204030204" pitchFamily="34" charset="0"/>
                        </a:rPr>
                        <a:t> – the search query string of 500 characters maximum, including operators</a:t>
                      </a:r>
                    </a:p>
                    <a:p>
                      <a:r>
                        <a:rPr lang="en-US" sz="1400" b="1" dirty="0" err="1">
                          <a:latin typeface="Calibri" panose="020F0502020204030204" pitchFamily="34" charset="0"/>
                          <a:cs typeface="Calibri" panose="020F0502020204030204" pitchFamily="34" charset="0"/>
                        </a:rPr>
                        <a:t>result_type</a:t>
                      </a:r>
                      <a:r>
                        <a:rPr lang="en-US" sz="1400" b="1" dirty="0">
                          <a:latin typeface="Calibri" panose="020F0502020204030204" pitchFamily="34" charset="0"/>
                          <a:cs typeface="Calibri" panose="020F0502020204030204" pitchFamily="34" charset="0"/>
                        </a:rPr>
                        <a:t> </a:t>
                      </a:r>
                      <a:r>
                        <a:rPr lang="en-US" sz="1400" dirty="0">
                          <a:latin typeface="Calibri" panose="020F0502020204030204" pitchFamily="34" charset="0"/>
                          <a:cs typeface="Calibri" panose="020F0502020204030204" pitchFamily="34" charset="0"/>
                        </a:rPr>
                        <a:t>– mixed, recent, popular</a:t>
                      </a:r>
                    </a:p>
                    <a:p>
                      <a:r>
                        <a:rPr lang="en-US" sz="1400" b="1" dirty="0">
                          <a:latin typeface="Calibri" panose="020F0502020204030204" pitchFamily="34" charset="0"/>
                          <a:cs typeface="Calibri" panose="020F0502020204030204" pitchFamily="34" charset="0"/>
                        </a:rPr>
                        <a:t>geocode</a:t>
                      </a:r>
                      <a:r>
                        <a:rPr lang="en-US" sz="1400" dirty="0">
                          <a:latin typeface="Calibri" panose="020F0502020204030204" pitchFamily="34" charset="0"/>
                          <a:cs typeface="Calibri" panose="020F0502020204030204" pitchFamily="34" charset="0"/>
                        </a:rPr>
                        <a:t> – Returns tweets by users located within a given radius of the given latitude/longitude </a:t>
                      </a:r>
                      <a:r>
                        <a:rPr lang="en-US" sz="1400" dirty="0" err="1">
                          <a:latin typeface="Calibri" panose="020F0502020204030204" pitchFamily="34" charset="0"/>
                          <a:cs typeface="Calibri" panose="020F0502020204030204" pitchFamily="34" charset="0"/>
                        </a:rPr>
                        <a:t>eg.</a:t>
                      </a:r>
                      <a:r>
                        <a:rPr lang="en-US" sz="1400" dirty="0">
                          <a:latin typeface="Calibri" panose="020F0502020204030204" pitchFamily="34" charset="0"/>
                          <a:cs typeface="Calibri" panose="020F0502020204030204" pitchFamily="34" charset="0"/>
                        </a:rPr>
                        <a:t> (18.72363,72.823748,200km)</a:t>
                      </a:r>
                    </a:p>
                  </a:txBody>
                  <a:tcPr/>
                </a:tc>
                <a:extLst>
                  <a:ext uri="{0D108BD9-81ED-4DB2-BD59-A6C34878D82A}">
                    <a16:rowId xmlns:a16="http://schemas.microsoft.com/office/drawing/2014/main" val="1223052018"/>
                  </a:ext>
                </a:extLst>
              </a:tr>
              <a:tr h="615603">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400" dirty="0">
                          <a:latin typeface="Lucida Console" panose="020B0609040504020204" pitchFamily="49" charset="0"/>
                        </a:rPr>
                        <a:t>API.user_timeline</a:t>
                      </a:r>
                    </a:p>
                  </a:txBody>
                  <a:tcPr/>
                </a:tc>
                <a:tc>
                  <a:txBody>
                    <a:bodyPr/>
                    <a:lstStyle/>
                    <a:p>
                      <a:r>
                        <a:rPr lang="en-US" sz="1400" dirty="0">
                          <a:latin typeface="Calibri" panose="020F0502020204030204" pitchFamily="34" charset="0"/>
                          <a:cs typeface="Calibri" panose="020F0502020204030204" pitchFamily="34" charset="0"/>
                        </a:rPr>
                        <a:t>Returns most recent statuses posted from the user specified</a:t>
                      </a:r>
                    </a:p>
                  </a:txBody>
                  <a:tcPr/>
                </a:tc>
                <a:tc>
                  <a:txBody>
                    <a:bodyPr/>
                    <a:lstStyle/>
                    <a:p>
                      <a:r>
                        <a:rPr lang="en-US" sz="1400" b="1" dirty="0">
                          <a:latin typeface="Calibri" panose="020F0502020204030204" pitchFamily="34" charset="0"/>
                          <a:cs typeface="Calibri" panose="020F0502020204030204" pitchFamily="34" charset="0"/>
                        </a:rPr>
                        <a:t>[id/</a:t>
                      </a:r>
                      <a:r>
                        <a:rPr lang="en-US" sz="1400" b="1" dirty="0" err="1">
                          <a:latin typeface="Calibri" panose="020F0502020204030204" pitchFamily="34" charset="0"/>
                          <a:cs typeface="Calibri" panose="020F0502020204030204" pitchFamily="34" charset="0"/>
                        </a:rPr>
                        <a:t>user_id</a:t>
                      </a:r>
                      <a:r>
                        <a:rPr lang="en-US" sz="1400" b="1" dirty="0">
                          <a:latin typeface="Calibri" panose="020F0502020204030204" pitchFamily="34" charset="0"/>
                          <a:cs typeface="Calibri" panose="020F0502020204030204" pitchFamily="34" charset="0"/>
                        </a:rPr>
                        <a:t>/</a:t>
                      </a:r>
                      <a:r>
                        <a:rPr lang="en-US" sz="1400" b="1" dirty="0" err="1">
                          <a:latin typeface="Calibri" panose="020F0502020204030204" pitchFamily="34" charset="0"/>
                          <a:cs typeface="Calibri" panose="020F0502020204030204" pitchFamily="34" charset="0"/>
                        </a:rPr>
                        <a:t>screen_name</a:t>
                      </a:r>
                      <a:r>
                        <a:rPr lang="en-US" sz="1400" b="1" dirty="0">
                          <a:latin typeface="Calibri" panose="020F0502020204030204" pitchFamily="34" charset="0"/>
                          <a:cs typeface="Calibri" panose="020F0502020204030204" pitchFamily="34" charset="0"/>
                        </a:rPr>
                        <a:t>]</a:t>
                      </a:r>
                      <a:r>
                        <a:rPr lang="en-US" sz="1400" dirty="0">
                          <a:latin typeface="Calibri" panose="020F0502020204030204" pitchFamily="34" charset="0"/>
                          <a:cs typeface="Calibri" panose="020F0502020204030204" pitchFamily="34" charset="0"/>
                        </a:rPr>
                        <a:t> – any one user detail</a:t>
                      </a:r>
                    </a:p>
                    <a:p>
                      <a:r>
                        <a:rPr lang="en-US" sz="1400" b="1" dirty="0">
                          <a:latin typeface="Calibri" panose="020F0502020204030204" pitchFamily="34" charset="0"/>
                          <a:cs typeface="Calibri" panose="020F0502020204030204" pitchFamily="34" charset="0"/>
                        </a:rPr>
                        <a:t>count</a:t>
                      </a:r>
                      <a:r>
                        <a:rPr lang="en-US" sz="1400" dirty="0">
                          <a:latin typeface="Calibri" panose="020F0502020204030204" pitchFamily="34" charset="0"/>
                          <a:cs typeface="Calibri" panose="020F0502020204030204" pitchFamily="34" charset="0"/>
                        </a:rPr>
                        <a:t> – The number of results to try and retrieve per page.</a:t>
                      </a:r>
                    </a:p>
                    <a:p>
                      <a:r>
                        <a:rPr lang="en-US" sz="1400" b="1" dirty="0">
                          <a:latin typeface="Calibri" panose="020F0502020204030204" pitchFamily="34" charset="0"/>
                          <a:cs typeface="Calibri" panose="020F0502020204030204" pitchFamily="34" charset="0"/>
                        </a:rPr>
                        <a:t>page</a:t>
                      </a:r>
                      <a:r>
                        <a:rPr lang="en-US" sz="1400" dirty="0">
                          <a:latin typeface="Calibri" panose="020F0502020204030204" pitchFamily="34" charset="0"/>
                          <a:cs typeface="Calibri" panose="020F0502020204030204" pitchFamily="34" charset="0"/>
                        </a:rPr>
                        <a:t> – Specifies the page of results to retrieve.</a:t>
                      </a:r>
                    </a:p>
                  </a:txBody>
                  <a:tcPr/>
                </a:tc>
                <a:extLst>
                  <a:ext uri="{0D108BD9-81ED-4DB2-BD59-A6C34878D82A}">
                    <a16:rowId xmlns:a16="http://schemas.microsoft.com/office/drawing/2014/main" val="4120966066"/>
                  </a:ext>
                </a:extLst>
              </a:tr>
              <a:tr h="615603">
                <a:tc>
                  <a:txBody>
                    <a:bodyPr/>
                    <a:lstStyle/>
                    <a:p>
                      <a:r>
                        <a:rPr lang="en-US" sz="1400" dirty="0">
                          <a:latin typeface="Lucida Console" panose="020B0609040504020204" pitchFamily="49" charset="0"/>
                        </a:rPr>
                        <a:t>API.rate_limit_status</a:t>
                      </a:r>
                    </a:p>
                  </a:txBody>
                  <a:tcPr/>
                </a:tc>
                <a:tc>
                  <a:txBody>
                    <a:bodyPr/>
                    <a:lstStyle/>
                    <a:p>
                      <a:r>
                        <a:rPr lang="en-US" sz="1400" dirty="0">
                          <a:latin typeface="Calibri" panose="020F0502020204030204" pitchFamily="34" charset="0"/>
                          <a:cs typeface="Calibri" panose="020F0502020204030204" pitchFamily="34" charset="0"/>
                        </a:rPr>
                        <a:t>Returns the current rate limits for methods belonging to the specified resource families.</a:t>
                      </a:r>
                    </a:p>
                  </a:txBody>
                  <a:tcPr/>
                </a:tc>
                <a:tc>
                  <a:txBody>
                    <a:bodyPr/>
                    <a:lstStyle/>
                    <a:p>
                      <a:r>
                        <a:rPr lang="en-US" sz="1400" b="1" dirty="0">
                          <a:latin typeface="Calibri" panose="020F0502020204030204" pitchFamily="34" charset="0"/>
                          <a:cs typeface="Calibri" panose="020F0502020204030204" pitchFamily="34" charset="0"/>
                        </a:rPr>
                        <a:t>resources</a:t>
                      </a:r>
                      <a:r>
                        <a:rPr lang="en-US" sz="1400" dirty="0">
                          <a:latin typeface="Calibri" panose="020F0502020204030204" pitchFamily="34" charset="0"/>
                          <a:cs typeface="Calibri" panose="020F0502020204030204" pitchFamily="34" charset="0"/>
                        </a:rPr>
                        <a:t> – A comma-separated list of resource families you want to know the current rate limit disposition for.</a:t>
                      </a:r>
                    </a:p>
                  </a:txBody>
                  <a:tcPr/>
                </a:tc>
                <a:extLst>
                  <a:ext uri="{0D108BD9-81ED-4DB2-BD59-A6C34878D82A}">
                    <a16:rowId xmlns:a16="http://schemas.microsoft.com/office/drawing/2014/main" val="2491048180"/>
                  </a:ext>
                </a:extLst>
              </a:tr>
            </a:tbl>
          </a:graphicData>
        </a:graphic>
      </p:graphicFrame>
    </p:spTree>
    <p:extLst>
      <p:ext uri="{BB962C8B-B14F-4D97-AF65-F5344CB8AC3E}">
        <p14:creationId xmlns:p14="http://schemas.microsoft.com/office/powerpoint/2010/main" val="3419315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B76BB7-A0F6-4B96-B763-01A82D43F064}"/>
              </a:ext>
            </a:extLst>
          </p:cNvPr>
          <p:cNvSpPr>
            <a:spLocks noGrp="1"/>
          </p:cNvSpPr>
          <p:nvPr>
            <p:ph type="title"/>
          </p:nvPr>
        </p:nvSpPr>
        <p:spPr/>
        <p:txBody>
          <a:bodyPr/>
          <a:lstStyle/>
          <a:p>
            <a:r>
              <a:rPr lang="en-US" dirty="0"/>
              <a:t>Operators for Twitter Search API</a:t>
            </a:r>
          </a:p>
        </p:txBody>
      </p:sp>
      <p:graphicFrame>
        <p:nvGraphicFramePr>
          <p:cNvPr id="5" name="Table 4">
            <a:extLst>
              <a:ext uri="{FF2B5EF4-FFF2-40B4-BE49-F238E27FC236}">
                <a16:creationId xmlns:a16="http://schemas.microsoft.com/office/drawing/2014/main" id="{F6D272DB-082E-4515-A8D6-FD2224570819}"/>
              </a:ext>
            </a:extLst>
          </p:cNvPr>
          <p:cNvGraphicFramePr>
            <a:graphicFrameLocks noGrp="1"/>
          </p:cNvGraphicFramePr>
          <p:nvPr>
            <p:extLst>
              <p:ext uri="{D42A27DB-BD31-4B8C-83A1-F6EECF244321}">
                <p14:modId xmlns:p14="http://schemas.microsoft.com/office/powerpoint/2010/main" val="1310019338"/>
              </p:ext>
            </p:extLst>
          </p:nvPr>
        </p:nvGraphicFramePr>
        <p:xfrm>
          <a:off x="504001" y="1122100"/>
          <a:ext cx="9190415" cy="4788167"/>
        </p:xfrm>
        <a:graphic>
          <a:graphicData uri="http://schemas.openxmlformats.org/drawingml/2006/table">
            <a:tbl>
              <a:tblPr>
                <a:tableStyleId>{8799B23B-EC83-4686-B30A-512413B5E67A}</a:tableStyleId>
              </a:tblPr>
              <a:tblGrid>
                <a:gridCol w="3819424">
                  <a:extLst>
                    <a:ext uri="{9D8B030D-6E8A-4147-A177-3AD203B41FA5}">
                      <a16:colId xmlns:a16="http://schemas.microsoft.com/office/drawing/2014/main" val="1327377990"/>
                    </a:ext>
                  </a:extLst>
                </a:gridCol>
                <a:gridCol w="5370991">
                  <a:extLst>
                    <a:ext uri="{9D8B030D-6E8A-4147-A177-3AD203B41FA5}">
                      <a16:colId xmlns:a16="http://schemas.microsoft.com/office/drawing/2014/main" val="4014196590"/>
                    </a:ext>
                  </a:extLst>
                </a:gridCol>
              </a:tblGrid>
              <a:tr h="569336">
                <a:tc>
                  <a:txBody>
                    <a:bodyPr/>
                    <a:lstStyle/>
                    <a:p>
                      <a:pPr algn="l"/>
                      <a:r>
                        <a:rPr lang="en-US" sz="2000" b="1" dirty="0">
                          <a:solidFill>
                            <a:schemeClr val="bg1"/>
                          </a:solidFill>
                          <a:effectLst/>
                        </a:rPr>
                        <a:t>Operator</a:t>
                      </a:r>
                      <a:endParaRPr lang="en-US" sz="2000" b="1" dirty="0">
                        <a:solidFill>
                          <a:schemeClr val="bg1"/>
                        </a:solidFill>
                        <a:effectLst/>
                        <a:latin typeface="Calibri" panose="020F0502020204030204" pitchFamily="34" charset="0"/>
                        <a:cs typeface="Calibri" panose="020F0502020204030204" pitchFamily="34" charset="0"/>
                      </a:endParaRPr>
                    </a:p>
                  </a:txBody>
                  <a:tcPr>
                    <a:solidFill>
                      <a:schemeClr val="accent3"/>
                    </a:solidFill>
                  </a:tcPr>
                </a:tc>
                <a:tc>
                  <a:txBody>
                    <a:bodyPr/>
                    <a:lstStyle/>
                    <a:p>
                      <a:pPr algn="l"/>
                      <a:r>
                        <a:rPr lang="en-US" sz="2000" b="1" dirty="0">
                          <a:solidFill>
                            <a:schemeClr val="bg1"/>
                          </a:solidFill>
                          <a:effectLst/>
                        </a:rPr>
                        <a:t>Finds Tweets...</a:t>
                      </a:r>
                      <a:endParaRPr lang="en-US" sz="2000" b="1" dirty="0">
                        <a:solidFill>
                          <a:schemeClr val="bg1"/>
                        </a:solidFill>
                        <a:effectLst/>
                        <a:latin typeface="Calibri" panose="020F0502020204030204" pitchFamily="34" charset="0"/>
                        <a:cs typeface="Calibri" panose="020F0502020204030204" pitchFamily="34" charset="0"/>
                      </a:endParaRPr>
                    </a:p>
                  </a:txBody>
                  <a:tcPr>
                    <a:solidFill>
                      <a:schemeClr val="accent3"/>
                    </a:solidFill>
                  </a:tcPr>
                </a:tc>
                <a:extLst>
                  <a:ext uri="{0D108BD9-81ED-4DB2-BD59-A6C34878D82A}">
                    <a16:rowId xmlns:a16="http://schemas.microsoft.com/office/drawing/2014/main" val="1505926005"/>
                  </a:ext>
                </a:extLst>
              </a:tr>
              <a:tr h="633360">
                <a:tc>
                  <a:txBody>
                    <a:bodyPr/>
                    <a:lstStyle/>
                    <a:p>
                      <a:pPr algn="l"/>
                      <a:r>
                        <a:rPr lang="en-US" sz="1600" dirty="0">
                          <a:effectLst/>
                        </a:rPr>
                        <a:t>watching now</a:t>
                      </a:r>
                      <a:endParaRPr lang="en-US" sz="1600" b="0" dirty="0">
                        <a:effectLst/>
                        <a:latin typeface="Calibri" panose="020F0502020204030204" pitchFamily="34" charset="0"/>
                        <a:cs typeface="Calibri" panose="020F0502020204030204" pitchFamily="34" charset="0"/>
                      </a:endParaRPr>
                    </a:p>
                  </a:txBody>
                  <a:tcPr/>
                </a:tc>
                <a:tc>
                  <a:txBody>
                    <a:bodyPr/>
                    <a:lstStyle/>
                    <a:p>
                      <a:pPr algn="l"/>
                      <a:r>
                        <a:rPr lang="en-US" sz="1600" dirty="0">
                          <a:effectLst/>
                        </a:rPr>
                        <a:t>containing both “watching” and “now”. This is the default operator.</a:t>
                      </a:r>
                      <a:endParaRPr lang="en-US" sz="1600" b="0" dirty="0">
                        <a:effectLst/>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496974298"/>
                  </a:ext>
                </a:extLst>
              </a:tr>
              <a:tr h="444028">
                <a:tc>
                  <a:txBody>
                    <a:bodyPr/>
                    <a:lstStyle/>
                    <a:p>
                      <a:pPr algn="l"/>
                      <a:r>
                        <a:rPr lang="en-US" sz="1600" dirty="0">
                          <a:effectLst/>
                        </a:rPr>
                        <a:t>“happy hour”</a:t>
                      </a:r>
                      <a:endParaRPr lang="en-US" sz="1600" b="0" dirty="0">
                        <a:effectLst/>
                        <a:latin typeface="Calibri" panose="020F0502020204030204" pitchFamily="34" charset="0"/>
                        <a:cs typeface="Calibri" panose="020F0502020204030204" pitchFamily="34" charset="0"/>
                      </a:endParaRPr>
                    </a:p>
                  </a:txBody>
                  <a:tcPr/>
                </a:tc>
                <a:tc>
                  <a:txBody>
                    <a:bodyPr/>
                    <a:lstStyle/>
                    <a:p>
                      <a:pPr algn="l"/>
                      <a:r>
                        <a:rPr lang="en-US" sz="1600">
                          <a:effectLst/>
                        </a:rPr>
                        <a:t>containing the exact phrase “happy hour”.</a:t>
                      </a:r>
                      <a:endParaRPr lang="en-US" sz="1600" b="0">
                        <a:effectLst/>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628247408"/>
                  </a:ext>
                </a:extLst>
              </a:tr>
              <a:tr h="396694">
                <a:tc>
                  <a:txBody>
                    <a:bodyPr/>
                    <a:lstStyle/>
                    <a:p>
                      <a:pPr algn="l"/>
                      <a:r>
                        <a:rPr lang="en-US" sz="1600" dirty="0">
                          <a:effectLst/>
                        </a:rPr>
                        <a:t>love OR hate</a:t>
                      </a:r>
                      <a:endParaRPr lang="en-US" sz="1600" b="0" dirty="0">
                        <a:effectLst/>
                        <a:latin typeface="Calibri" panose="020F0502020204030204" pitchFamily="34" charset="0"/>
                        <a:cs typeface="Calibri" panose="020F0502020204030204" pitchFamily="34" charset="0"/>
                      </a:endParaRPr>
                    </a:p>
                  </a:txBody>
                  <a:tcPr/>
                </a:tc>
                <a:tc>
                  <a:txBody>
                    <a:bodyPr/>
                    <a:lstStyle/>
                    <a:p>
                      <a:pPr algn="l"/>
                      <a:r>
                        <a:rPr lang="en-US" sz="1600">
                          <a:effectLst/>
                        </a:rPr>
                        <a:t>containing either “love” or “hate” (or both).</a:t>
                      </a:r>
                      <a:endParaRPr lang="en-US" sz="1600" b="0">
                        <a:effectLst/>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415533713"/>
                  </a:ext>
                </a:extLst>
              </a:tr>
              <a:tr h="302029">
                <a:tc>
                  <a:txBody>
                    <a:bodyPr/>
                    <a:lstStyle/>
                    <a:p>
                      <a:pPr algn="l"/>
                      <a:r>
                        <a:rPr lang="en-US" sz="1600">
                          <a:effectLst/>
                        </a:rPr>
                        <a:t>beer -root</a:t>
                      </a:r>
                      <a:endParaRPr lang="en-US" sz="1600" b="0">
                        <a:effectLst/>
                        <a:latin typeface="Calibri" panose="020F0502020204030204" pitchFamily="34" charset="0"/>
                        <a:cs typeface="Calibri" panose="020F0502020204030204" pitchFamily="34" charset="0"/>
                      </a:endParaRPr>
                    </a:p>
                  </a:txBody>
                  <a:tcPr/>
                </a:tc>
                <a:tc>
                  <a:txBody>
                    <a:bodyPr/>
                    <a:lstStyle/>
                    <a:p>
                      <a:pPr algn="l"/>
                      <a:r>
                        <a:rPr lang="en-US" sz="1600">
                          <a:effectLst/>
                        </a:rPr>
                        <a:t>containing “beer” but not “root”.</a:t>
                      </a:r>
                      <a:endParaRPr lang="en-US" sz="1600" b="0">
                        <a:effectLst/>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504080052"/>
                  </a:ext>
                </a:extLst>
              </a:tr>
              <a:tr h="349362">
                <a:tc>
                  <a:txBody>
                    <a:bodyPr/>
                    <a:lstStyle/>
                    <a:p>
                      <a:pPr algn="l"/>
                      <a:r>
                        <a:rPr lang="en-US" sz="1600">
                          <a:effectLst/>
                        </a:rPr>
                        <a:t>#haiku</a:t>
                      </a:r>
                      <a:endParaRPr lang="en-US" sz="1600" b="0">
                        <a:effectLst/>
                        <a:latin typeface="Calibri" panose="020F0502020204030204" pitchFamily="34" charset="0"/>
                        <a:cs typeface="Calibri" panose="020F0502020204030204" pitchFamily="34" charset="0"/>
                      </a:endParaRPr>
                    </a:p>
                  </a:txBody>
                  <a:tcPr/>
                </a:tc>
                <a:tc>
                  <a:txBody>
                    <a:bodyPr/>
                    <a:lstStyle/>
                    <a:p>
                      <a:pPr algn="l"/>
                      <a:r>
                        <a:rPr lang="en-US" sz="1600">
                          <a:effectLst/>
                        </a:rPr>
                        <a:t>containing the hashtag “haiku”.</a:t>
                      </a:r>
                      <a:endParaRPr lang="en-US" sz="1600" b="0">
                        <a:effectLst/>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28347057"/>
                  </a:ext>
                </a:extLst>
              </a:tr>
              <a:tr h="396694">
                <a:tc>
                  <a:txBody>
                    <a:bodyPr/>
                    <a:lstStyle/>
                    <a:p>
                      <a:pPr algn="l"/>
                      <a:r>
                        <a:rPr lang="en-US" sz="1600">
                          <a:effectLst/>
                        </a:rPr>
                        <a:t>from:interior</a:t>
                      </a:r>
                      <a:endParaRPr lang="en-US" sz="1600" b="0">
                        <a:effectLst/>
                        <a:latin typeface="Calibri" panose="020F0502020204030204" pitchFamily="34" charset="0"/>
                        <a:cs typeface="Calibri" panose="020F0502020204030204" pitchFamily="34" charset="0"/>
                      </a:endParaRPr>
                    </a:p>
                  </a:txBody>
                  <a:tcPr/>
                </a:tc>
                <a:tc>
                  <a:txBody>
                    <a:bodyPr/>
                    <a:lstStyle/>
                    <a:p>
                      <a:pPr algn="l"/>
                      <a:r>
                        <a:rPr lang="en-US" sz="1600">
                          <a:effectLst/>
                        </a:rPr>
                        <a:t>sent from Twitter account “interior”.</a:t>
                      </a:r>
                      <a:endParaRPr lang="en-US" sz="1600" b="0">
                        <a:effectLst/>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679410069"/>
                  </a:ext>
                </a:extLst>
              </a:tr>
              <a:tr h="680692">
                <a:tc>
                  <a:txBody>
                    <a:bodyPr/>
                    <a:lstStyle/>
                    <a:p>
                      <a:pPr algn="l"/>
                      <a:r>
                        <a:rPr lang="en-US" sz="1600">
                          <a:effectLst/>
                        </a:rPr>
                        <a:t>list:NASA/astronauts-in-space-now</a:t>
                      </a:r>
                      <a:endParaRPr lang="en-US" sz="1600" b="0">
                        <a:effectLst/>
                        <a:latin typeface="Calibri" panose="020F0502020204030204" pitchFamily="34" charset="0"/>
                        <a:cs typeface="Calibri" panose="020F0502020204030204" pitchFamily="34" charset="0"/>
                      </a:endParaRPr>
                    </a:p>
                  </a:txBody>
                  <a:tcPr/>
                </a:tc>
                <a:tc>
                  <a:txBody>
                    <a:bodyPr/>
                    <a:lstStyle/>
                    <a:p>
                      <a:pPr algn="l"/>
                      <a:r>
                        <a:rPr lang="en-US" sz="1600">
                          <a:effectLst/>
                        </a:rPr>
                        <a:t>sent from a Twitter account in the NASA list astronauts-in-space-now</a:t>
                      </a:r>
                      <a:endParaRPr lang="en-US" sz="1600" b="0">
                        <a:effectLst/>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329760403"/>
                  </a:ext>
                </a:extLst>
              </a:tr>
              <a:tr h="586027">
                <a:tc>
                  <a:txBody>
                    <a:bodyPr/>
                    <a:lstStyle/>
                    <a:p>
                      <a:pPr algn="l"/>
                      <a:r>
                        <a:rPr lang="en-US" sz="1600">
                          <a:effectLst/>
                        </a:rPr>
                        <a:t>to:NASA</a:t>
                      </a:r>
                      <a:endParaRPr lang="en-US" sz="1600" b="0">
                        <a:effectLst/>
                        <a:latin typeface="Calibri" panose="020F0502020204030204" pitchFamily="34" charset="0"/>
                        <a:cs typeface="Calibri" panose="020F0502020204030204" pitchFamily="34" charset="0"/>
                      </a:endParaRPr>
                    </a:p>
                  </a:txBody>
                  <a:tcPr/>
                </a:tc>
                <a:tc>
                  <a:txBody>
                    <a:bodyPr/>
                    <a:lstStyle/>
                    <a:p>
                      <a:pPr algn="l"/>
                      <a:r>
                        <a:rPr lang="en-US" sz="1600">
                          <a:effectLst/>
                        </a:rPr>
                        <a:t>a Tweet authored in reply to Twitter account “NASA”.</a:t>
                      </a:r>
                      <a:endParaRPr lang="en-US" sz="1600" b="0">
                        <a:effectLst/>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890054511"/>
                  </a:ext>
                </a:extLst>
              </a:tr>
              <a:tr h="396694">
                <a:tc>
                  <a:txBody>
                    <a:bodyPr/>
                    <a:lstStyle/>
                    <a:p>
                      <a:pPr algn="l"/>
                      <a:r>
                        <a:rPr lang="en-US" sz="1600">
                          <a:effectLst/>
                        </a:rPr>
                        <a:t>@NASA</a:t>
                      </a:r>
                      <a:endParaRPr lang="en-US" sz="1600" b="0">
                        <a:effectLst/>
                        <a:latin typeface="Calibri" panose="020F0502020204030204" pitchFamily="34" charset="0"/>
                        <a:cs typeface="Calibri" panose="020F0502020204030204" pitchFamily="34" charset="0"/>
                      </a:endParaRPr>
                    </a:p>
                  </a:txBody>
                  <a:tcPr/>
                </a:tc>
                <a:tc>
                  <a:txBody>
                    <a:bodyPr/>
                    <a:lstStyle/>
                    <a:p>
                      <a:pPr algn="l"/>
                      <a:r>
                        <a:rPr lang="en-US" sz="1600" dirty="0">
                          <a:effectLst/>
                        </a:rPr>
                        <a:t>mentioning Twitter account “NASA”.</a:t>
                      </a:r>
                      <a:endParaRPr lang="en-US" sz="1600" b="0" dirty="0">
                        <a:effectLst/>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99410034"/>
                  </a:ext>
                </a:extLst>
              </a:tr>
            </a:tbl>
          </a:graphicData>
        </a:graphic>
      </p:graphicFrame>
      <p:sp>
        <p:nvSpPr>
          <p:cNvPr id="7" name="TextBox 6">
            <a:extLst>
              <a:ext uri="{FF2B5EF4-FFF2-40B4-BE49-F238E27FC236}">
                <a16:creationId xmlns:a16="http://schemas.microsoft.com/office/drawing/2014/main" id="{6DDA9503-0ACB-4B58-8D59-1148A8C01093}"/>
              </a:ext>
            </a:extLst>
          </p:cNvPr>
          <p:cNvSpPr txBox="1"/>
          <p:nvPr/>
        </p:nvSpPr>
        <p:spPr>
          <a:xfrm>
            <a:off x="504001" y="6001305"/>
            <a:ext cx="9190415" cy="63094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Link to complete list: </a:t>
            </a:r>
            <a:r>
              <a:rPr lang="en-US" sz="1400" kern="0" dirty="0">
                <a:ea typeface="Arial Unicode MS" pitchFamily="34" charset="-128"/>
                <a:cs typeface="Arial Unicode MS" pitchFamily="34" charset="-128"/>
                <a:hlinkClick r:id="rId2"/>
              </a:rPr>
              <a:t>https://developer.twitter.com/en/docs/twitter-api/v1/tweets/search/guides/standard-operators</a:t>
            </a:r>
            <a:endParaRPr lang="en-US" sz="1400"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717469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Divider Image Placeholder">
            <a:extLst>
              <a:ext uri="{FF2B5EF4-FFF2-40B4-BE49-F238E27FC236}">
                <a16:creationId xmlns:a16="http://schemas.microsoft.com/office/drawing/2014/main" id="{3FEADB84-4FA8-4F63-8117-D5AD2F9BF195}"/>
              </a:ext>
            </a:extLst>
          </p:cNvPr>
          <p:cNvPicPr>
            <a:picLocks noGrp="1" noChangeAspect="1"/>
          </p:cNvPicPr>
          <p:nvPr>
            <p:ph type="pic" sz="quarter" idx="12"/>
          </p:nvPr>
        </p:nvPicPr>
        <p:blipFill rotWithShape="1">
          <a:blip r:embed="rId2"/>
          <a:srcRect t="19110" b="19110"/>
          <a:stretch/>
        </p:blipFill>
        <p:spPr>
          <a:prstGeom prst="rect">
            <a:avLst/>
          </a:prstGeom>
        </p:spPr>
      </p:pic>
      <p:sp>
        <p:nvSpPr>
          <p:cNvPr id="3" name="Divider"/>
          <p:cNvSpPr>
            <a:spLocks noGrp="1"/>
          </p:cNvSpPr>
          <p:nvPr>
            <p:ph type="ctrTitle"/>
          </p:nvPr>
        </p:nvSpPr>
        <p:spPr bwMode="gray"/>
        <p:txBody>
          <a:bodyPr/>
          <a:lstStyle/>
          <a:p>
            <a:r>
              <a:rPr lang="en-US" dirty="0"/>
              <a:t>Library </a:t>
            </a:r>
            <a:r>
              <a:rPr lang="en-US" dirty="0">
                <a:solidFill>
                  <a:schemeClr val="accent1"/>
                </a:solidFill>
              </a:rPr>
              <a:t>output formats</a:t>
            </a:r>
            <a:endParaRPr lang="en-US" dirty="0"/>
          </a:p>
        </p:txBody>
      </p:sp>
    </p:spTree>
    <p:extLst>
      <p:ext uri="{BB962C8B-B14F-4D97-AF65-F5344CB8AC3E}">
        <p14:creationId xmlns:p14="http://schemas.microsoft.com/office/powerpoint/2010/main" val="1693693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a:extLst>
              <a:ext uri="{FF2B5EF4-FFF2-40B4-BE49-F238E27FC236}">
                <a16:creationId xmlns:a16="http://schemas.microsoft.com/office/drawing/2014/main" id="{FD8B0406-B42D-4E48-A077-1006CEECE8B8}"/>
              </a:ext>
            </a:extLst>
          </p:cNvPr>
          <p:cNvSpPr>
            <a:spLocks noGrp="1"/>
          </p:cNvSpPr>
          <p:nvPr>
            <p:ph type="body" sz="quarter" idx="10"/>
          </p:nvPr>
        </p:nvSpPr>
        <p:spPr/>
        <p:txBody>
          <a:bodyPr>
            <a:normAutofit/>
          </a:bodyPr>
          <a:lstStyle/>
          <a:p>
            <a:pPr lvl="0"/>
            <a:r>
              <a:rPr lang="en-US" sz="2800" dirty="0"/>
              <a:t>Spacy</a:t>
            </a:r>
          </a:p>
          <a:p>
            <a:pPr lvl="0"/>
            <a:endParaRPr lang="en-US" dirty="0"/>
          </a:p>
          <a:p>
            <a:pPr lvl="1"/>
            <a:r>
              <a:rPr lang="en-US" dirty="0"/>
              <a:t>Has tools for preprocessing text.</a:t>
            </a:r>
          </a:p>
          <a:p>
            <a:pPr lvl="1"/>
            <a:r>
              <a:rPr lang="en-US" dirty="0"/>
              <a:t>Makes use of external models for sentiment analysis.</a:t>
            </a:r>
          </a:p>
          <a:p>
            <a:pPr lvl="1"/>
            <a:r>
              <a:rPr lang="en-US" dirty="0"/>
              <a:t>The external model can be imported into spacy pipeline for classification.</a:t>
            </a:r>
          </a:p>
          <a:p>
            <a:pPr lvl="1"/>
            <a:r>
              <a:rPr lang="en-US" dirty="0"/>
              <a:t>The output of the pipeline depends on the external model.</a:t>
            </a:r>
          </a:p>
          <a:p>
            <a:pPr lvl="1"/>
            <a:r>
              <a:rPr lang="en-US" dirty="0"/>
              <a:t>Classifier Examples</a:t>
            </a:r>
          </a:p>
          <a:p>
            <a:pPr lvl="2"/>
            <a:r>
              <a:rPr lang="en-US" dirty="0"/>
              <a:t>Recurrent Neural Network models (</a:t>
            </a:r>
            <a:r>
              <a:rPr lang="en-US" dirty="0" err="1"/>
              <a:t>keras</a:t>
            </a:r>
            <a:r>
              <a:rPr lang="en-US" dirty="0"/>
              <a:t>, </a:t>
            </a:r>
            <a:r>
              <a:rPr lang="en-US" dirty="0" err="1"/>
              <a:t>pytorch</a:t>
            </a:r>
            <a:r>
              <a:rPr lang="en-US" dirty="0"/>
              <a:t>)</a:t>
            </a:r>
          </a:p>
          <a:p>
            <a:pPr lvl="3"/>
            <a:r>
              <a:rPr lang="en-US" dirty="0"/>
              <a:t>Example:  </a:t>
            </a:r>
            <a:r>
              <a:rPr lang="en-US" dirty="0">
                <a:hlinkClick r:id="rId2"/>
              </a:rPr>
              <a:t>https://github.com/explosion/spaCy/blob/master/examples/deep_learning_keras.py</a:t>
            </a:r>
            <a:endParaRPr lang="en-US" dirty="0"/>
          </a:p>
          <a:p>
            <a:pPr lvl="2"/>
            <a:r>
              <a:rPr lang="en-US" dirty="0"/>
              <a:t>Classical Algorithms (</a:t>
            </a:r>
            <a:r>
              <a:rPr lang="en-US" dirty="0" err="1"/>
              <a:t>sklearn</a:t>
            </a:r>
            <a:r>
              <a:rPr lang="en-US" dirty="0"/>
              <a:t>)</a:t>
            </a:r>
          </a:p>
          <a:p>
            <a:pPr lvl="3"/>
            <a:r>
              <a:rPr lang="en-US" dirty="0"/>
              <a:t>Example: </a:t>
            </a:r>
            <a:r>
              <a:rPr lang="en-US" dirty="0">
                <a:hlinkClick r:id="rId3"/>
              </a:rPr>
              <a:t>https://www.dataquest.io/blog/tutorial-text-classification-in-python-using-spacy/</a:t>
            </a:r>
            <a:endParaRPr lang="en-US" dirty="0"/>
          </a:p>
          <a:p>
            <a:pPr marL="179387" lvl="2" indent="0">
              <a:buNone/>
            </a:pPr>
            <a:endParaRPr lang="en-US" dirty="0"/>
          </a:p>
          <a:p>
            <a:pPr marL="179387" lvl="2" indent="0">
              <a:buNone/>
            </a:pPr>
            <a:endParaRPr lang="en-US" dirty="0"/>
          </a:p>
          <a:p>
            <a:pPr lvl="2"/>
            <a:endParaRPr lang="en-US" dirty="0"/>
          </a:p>
          <a:p>
            <a:pPr marL="179387" lvl="2" indent="0">
              <a:buNone/>
            </a:pPr>
            <a:endParaRPr lang="en-US" dirty="0"/>
          </a:p>
        </p:txBody>
      </p:sp>
      <p:sp>
        <p:nvSpPr>
          <p:cNvPr id="3" name="Title">
            <a:extLst>
              <a:ext uri="{FF2B5EF4-FFF2-40B4-BE49-F238E27FC236}">
                <a16:creationId xmlns:a16="http://schemas.microsoft.com/office/drawing/2014/main" id="{D36C6BFD-B684-44BB-8F4D-37456D097F1B}"/>
              </a:ext>
            </a:extLst>
          </p:cNvPr>
          <p:cNvSpPr>
            <a:spLocks noGrp="1"/>
          </p:cNvSpPr>
          <p:nvPr>
            <p:ph type="title"/>
          </p:nvPr>
        </p:nvSpPr>
        <p:spPr/>
        <p:txBody>
          <a:bodyPr/>
          <a:lstStyle/>
          <a:p>
            <a:r>
              <a:rPr lang="en-US" dirty="0"/>
              <a:t>Libraries for Sentiment Analysis</a:t>
            </a:r>
          </a:p>
        </p:txBody>
      </p:sp>
    </p:spTree>
    <p:extLst>
      <p:ext uri="{BB962C8B-B14F-4D97-AF65-F5344CB8AC3E}">
        <p14:creationId xmlns:p14="http://schemas.microsoft.com/office/powerpoint/2010/main" val="40075248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D29F42-0883-4E21-A8C9-C14527036B70}"/>
              </a:ext>
            </a:extLst>
          </p:cNvPr>
          <p:cNvSpPr>
            <a:spLocks noGrp="1"/>
          </p:cNvSpPr>
          <p:nvPr>
            <p:ph type="body" sz="quarter" idx="10"/>
          </p:nvPr>
        </p:nvSpPr>
        <p:spPr/>
        <p:txBody>
          <a:bodyPr/>
          <a:lstStyle/>
          <a:p>
            <a:pPr>
              <a:spcBef>
                <a:spcPts val="600"/>
              </a:spcBef>
            </a:pPr>
            <a:r>
              <a:rPr lang="en-US" dirty="0"/>
              <a:t>Pre-trained Models available</a:t>
            </a:r>
          </a:p>
          <a:p>
            <a:pPr marL="342900" indent="-342900">
              <a:spcBef>
                <a:spcPts val="600"/>
              </a:spcBef>
              <a:buFont typeface="Arial" panose="020B0604020202020204" pitchFamily="34" charset="0"/>
              <a:buChar char="•"/>
            </a:pPr>
            <a:r>
              <a:rPr lang="en-US" dirty="0"/>
              <a:t>Multi-language BERT (Ru)</a:t>
            </a:r>
          </a:p>
          <a:p>
            <a:pPr marL="342900" indent="-342900">
              <a:spcBef>
                <a:spcPts val="600"/>
              </a:spcBef>
              <a:buFont typeface="Arial" panose="020B0604020202020204" pitchFamily="34" charset="0"/>
              <a:buChar char="•"/>
            </a:pPr>
            <a:r>
              <a:rPr lang="fr-FR" dirty="0"/>
              <a:t>5-classes SST on </a:t>
            </a:r>
            <a:r>
              <a:rPr lang="en-US" dirty="0"/>
              <a:t>conversational</a:t>
            </a:r>
            <a:r>
              <a:rPr lang="fr-FR" dirty="0"/>
              <a:t> BERT (En)</a:t>
            </a:r>
          </a:p>
          <a:p>
            <a:pPr marL="342900" indent="-342900">
              <a:spcBef>
                <a:spcPts val="600"/>
              </a:spcBef>
              <a:buFont typeface="Arial" panose="020B0604020202020204" pitchFamily="34" charset="0"/>
              <a:buChar char="•"/>
            </a:pPr>
            <a:r>
              <a:rPr lang="en-US" dirty="0"/>
              <a:t>5-classes SST on multilingual BERT (En)</a:t>
            </a:r>
          </a:p>
          <a:p>
            <a:pPr marL="342900" indent="-342900">
              <a:spcBef>
                <a:spcPts val="600"/>
              </a:spcBef>
              <a:buFont typeface="Arial" panose="020B0604020202020204" pitchFamily="34" charset="0"/>
              <a:buChar char="•"/>
            </a:pPr>
            <a:r>
              <a:rPr lang="en-US" dirty="0"/>
              <a:t>5-classes Yelp on conversational BERT (En)</a:t>
            </a:r>
          </a:p>
          <a:p>
            <a:pPr marL="342900" indent="-342900">
              <a:spcBef>
                <a:spcPts val="600"/>
              </a:spcBef>
              <a:buFont typeface="Arial" panose="020B0604020202020204" pitchFamily="34" charset="0"/>
              <a:buChar char="•"/>
            </a:pPr>
            <a:endParaRPr lang="en-US" dirty="0"/>
          </a:p>
          <a:p>
            <a:pPr>
              <a:spcBef>
                <a:spcPts val="600"/>
              </a:spcBef>
            </a:pPr>
            <a:r>
              <a:rPr lang="en-US" dirty="0"/>
              <a:t>Training pipeline</a:t>
            </a:r>
          </a:p>
          <a:p>
            <a:pPr marL="342900" indent="-342900">
              <a:spcBef>
                <a:spcPts val="600"/>
              </a:spcBef>
              <a:buFont typeface="Arial" panose="020B0604020202020204" pitchFamily="34" charset="0"/>
              <a:buChar char="•"/>
            </a:pPr>
            <a:r>
              <a:rPr lang="en-US" dirty="0"/>
              <a:t>Deeppavlov provides </a:t>
            </a:r>
            <a:r>
              <a:rPr lang="en-US" dirty="0" err="1"/>
              <a:t>api</a:t>
            </a:r>
            <a:r>
              <a:rPr lang="en-US" dirty="0"/>
              <a:t> functions for training model on new data.</a:t>
            </a:r>
          </a:p>
          <a:p>
            <a:pPr marL="342900" indent="-342900">
              <a:spcBef>
                <a:spcPts val="600"/>
              </a:spcBef>
              <a:buFont typeface="Arial" panose="020B0604020202020204" pitchFamily="34" charset="0"/>
              <a:buChar char="•"/>
            </a:pPr>
            <a:r>
              <a:rPr lang="fr-FR" dirty="0"/>
              <a:t>Configuration files of a model </a:t>
            </a:r>
            <a:r>
              <a:rPr lang="en-US" dirty="0"/>
              <a:t>contain</a:t>
            </a:r>
            <a:r>
              <a:rPr lang="fr-FR" dirty="0"/>
              <a:t> settings for training of the model.</a:t>
            </a:r>
          </a:p>
        </p:txBody>
      </p:sp>
      <p:sp>
        <p:nvSpPr>
          <p:cNvPr id="3" name="Title 2">
            <a:extLst>
              <a:ext uri="{FF2B5EF4-FFF2-40B4-BE49-F238E27FC236}">
                <a16:creationId xmlns:a16="http://schemas.microsoft.com/office/drawing/2014/main" id="{8E811992-F1FB-4A66-A0F6-3901633B5FEA}"/>
              </a:ext>
            </a:extLst>
          </p:cNvPr>
          <p:cNvSpPr>
            <a:spLocks noGrp="1"/>
          </p:cNvSpPr>
          <p:nvPr>
            <p:ph type="title"/>
          </p:nvPr>
        </p:nvSpPr>
        <p:spPr/>
        <p:txBody>
          <a:bodyPr/>
          <a:lstStyle/>
          <a:p>
            <a:r>
              <a:rPr lang="en-US" dirty="0"/>
              <a:t>Deeppavlov Sentiment Analysis</a:t>
            </a:r>
          </a:p>
        </p:txBody>
      </p:sp>
    </p:spTree>
    <p:extLst>
      <p:ext uri="{BB962C8B-B14F-4D97-AF65-F5344CB8AC3E}">
        <p14:creationId xmlns:p14="http://schemas.microsoft.com/office/powerpoint/2010/main" val="4106777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916D0F-30BB-43E7-8974-1016C9C0B32F}"/>
              </a:ext>
            </a:extLst>
          </p:cNvPr>
          <p:cNvSpPr>
            <a:spLocks noGrp="1"/>
          </p:cNvSpPr>
          <p:nvPr>
            <p:ph type="body" sz="quarter" idx="10"/>
          </p:nvPr>
        </p:nvSpPr>
        <p:spPr/>
        <p:txBody>
          <a:bodyPr>
            <a:normAutofit fontScale="85000" lnSpcReduction="10000"/>
          </a:bodyPr>
          <a:lstStyle/>
          <a:p>
            <a:pPr marL="342900" indent="-342900">
              <a:buFont typeface="Arial" panose="020B0604020202020204" pitchFamily="34" charset="0"/>
              <a:buChar char="•"/>
            </a:pPr>
            <a:r>
              <a:rPr lang="en-US" dirty="0"/>
              <a:t>You can do this by watching what customers say about you after you launch a new product or even a certain marketing campaign</a:t>
            </a:r>
          </a:p>
          <a:p>
            <a:pPr marL="701675" lvl="2" indent="-342900">
              <a:buFont typeface="Arial" panose="020B0604020202020204" pitchFamily="34" charset="0"/>
              <a:buChar char="•"/>
            </a:pPr>
            <a:r>
              <a:rPr lang="en-US" dirty="0"/>
              <a:t>Neutral</a:t>
            </a:r>
          </a:p>
          <a:p>
            <a:pPr marL="342900" indent="-342900">
              <a:buFont typeface="Arial" panose="020B0604020202020204" pitchFamily="34" charset="0"/>
              <a:buChar char="•"/>
            </a:pPr>
            <a:r>
              <a:rPr lang="en-US" dirty="0"/>
              <a:t>Not for everyone , but for those with whom it will connect , it 's a nice departure from standard moviegoing fare .</a:t>
            </a:r>
          </a:p>
          <a:p>
            <a:pPr marL="701675" lvl="2" indent="-342900">
              <a:buFont typeface="Arial" panose="020B0604020202020204" pitchFamily="34" charset="0"/>
              <a:buChar char="•"/>
            </a:pPr>
            <a:r>
              <a:rPr lang="en-US" dirty="0"/>
              <a:t>Very positive</a:t>
            </a:r>
          </a:p>
          <a:p>
            <a:pPr marL="342900" indent="-342900">
              <a:buFont typeface="Arial" panose="020B0604020202020204" pitchFamily="34" charset="0"/>
              <a:buChar char="•"/>
            </a:pPr>
            <a:r>
              <a:rPr lang="en-US" dirty="0"/>
              <a:t>Though it is by no means his best work , Laissez-Passer is a distinguished and distinctive effort by a bona-fide master , a fascinating film replete with rewards to be had by all willing to make the effort to reap them .</a:t>
            </a:r>
          </a:p>
          <a:p>
            <a:pPr marL="701675" lvl="2" indent="-342900">
              <a:buFont typeface="Arial" panose="020B0604020202020204" pitchFamily="34" charset="0"/>
              <a:buChar char="•"/>
            </a:pPr>
            <a:r>
              <a:rPr lang="en-US" dirty="0"/>
              <a:t>Very positive</a:t>
            </a:r>
          </a:p>
          <a:p>
            <a:pPr marL="342900" indent="-342900">
              <a:buFont typeface="Arial" panose="020B0604020202020204" pitchFamily="34" charset="0"/>
              <a:buChar char="•"/>
            </a:pPr>
            <a:r>
              <a:rPr lang="en-US" dirty="0"/>
              <a:t>Though everything might be literate and smart , it never took off and always seemed static .</a:t>
            </a:r>
          </a:p>
          <a:p>
            <a:pPr marL="701675" lvl="2" indent="-342900">
              <a:buFont typeface="Arial" panose="020B0604020202020204" pitchFamily="34" charset="0"/>
              <a:buChar char="•"/>
            </a:pPr>
            <a:r>
              <a:rPr lang="en-US" dirty="0"/>
              <a:t>Negative</a:t>
            </a:r>
          </a:p>
          <a:p>
            <a:pPr marL="342900" indent="-342900">
              <a:buFont typeface="Arial" panose="020B0604020202020204" pitchFamily="34" charset="0"/>
              <a:buChar char="•"/>
            </a:pPr>
            <a:r>
              <a:rPr lang="en-US" dirty="0"/>
              <a:t>Pricing for this, while relatively inexpensive for a Las Vegas attraction, is completely over the top.</a:t>
            </a:r>
          </a:p>
          <a:p>
            <a:pPr marL="701675" lvl="2" indent="-342900">
              <a:buFont typeface="Arial" panose="020B0604020202020204" pitchFamily="34" charset="0"/>
              <a:buChar char="•"/>
            </a:pPr>
            <a:r>
              <a:rPr lang="en-US" dirty="0"/>
              <a:t>Negative</a:t>
            </a:r>
          </a:p>
          <a:p>
            <a:pPr marL="342900" indent="-342900">
              <a:buFont typeface="Arial" panose="020B0604020202020204" pitchFamily="34" charset="0"/>
              <a:buChar char="•"/>
            </a:pPr>
            <a:r>
              <a:rPr lang="en-US" dirty="0"/>
              <a:t>At such a fine institution, I find the lack of knowledge and respect for the art appalling.</a:t>
            </a:r>
          </a:p>
          <a:p>
            <a:pPr marL="701675" lvl="2" indent="-342900">
              <a:buFont typeface="Arial" panose="020B0604020202020204" pitchFamily="34" charset="0"/>
              <a:buChar char="•"/>
            </a:pPr>
            <a:r>
              <a:rPr lang="en-US" dirty="0"/>
              <a:t>Very Negative</a:t>
            </a:r>
          </a:p>
          <a:p>
            <a:pPr marL="701675" lvl="2" indent="-3429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9BF94B19-859E-4D22-AC2A-64EBE6C4F85F}"/>
              </a:ext>
            </a:extLst>
          </p:cNvPr>
          <p:cNvSpPr>
            <a:spLocks noGrp="1"/>
          </p:cNvSpPr>
          <p:nvPr>
            <p:ph type="title"/>
          </p:nvPr>
        </p:nvSpPr>
        <p:spPr/>
        <p:txBody>
          <a:bodyPr/>
          <a:lstStyle/>
          <a:p>
            <a:r>
              <a:rPr lang="en-US" dirty="0"/>
              <a:t>Deeppavlov Examples (</a:t>
            </a:r>
            <a:r>
              <a:rPr lang="fr-FR" dirty="0"/>
              <a:t>5-classes SST on </a:t>
            </a:r>
            <a:r>
              <a:rPr lang="fr-FR" dirty="0" err="1"/>
              <a:t>conversational</a:t>
            </a:r>
            <a:r>
              <a:rPr lang="fr-FR" dirty="0"/>
              <a:t> BERT)</a:t>
            </a:r>
            <a:endParaRPr lang="en-US" dirty="0"/>
          </a:p>
        </p:txBody>
      </p:sp>
    </p:spTree>
    <p:extLst>
      <p:ext uri="{BB962C8B-B14F-4D97-AF65-F5344CB8AC3E}">
        <p14:creationId xmlns:p14="http://schemas.microsoft.com/office/powerpoint/2010/main" val="29805921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916D0F-30BB-43E7-8974-1016C9C0B32F}"/>
              </a:ext>
            </a:extLst>
          </p:cNvPr>
          <p:cNvSpPr>
            <a:spLocks noGrp="1"/>
          </p:cNvSpPr>
          <p:nvPr>
            <p:ph type="body" sz="quarter" idx="10"/>
          </p:nvPr>
        </p:nvSpPr>
        <p:spPr/>
        <p:txBody>
          <a:bodyPr>
            <a:normAutofit fontScale="85000" lnSpcReduction="10000"/>
          </a:bodyPr>
          <a:lstStyle/>
          <a:p>
            <a:pPr marL="342900" indent="-342900">
              <a:buFont typeface="Arial" panose="020B0604020202020204" pitchFamily="34" charset="0"/>
              <a:buChar char="•"/>
            </a:pPr>
            <a:r>
              <a:rPr lang="en-US" dirty="0"/>
              <a:t>You can do this by watching what customers say about you after you launch a new product or even a certain marketing campaign</a:t>
            </a:r>
          </a:p>
          <a:p>
            <a:pPr marL="701675" lvl="2" indent="-342900">
              <a:buFont typeface="Arial" panose="020B0604020202020204" pitchFamily="34" charset="0"/>
              <a:buChar char="•"/>
            </a:pPr>
            <a:r>
              <a:rPr lang="en-US" dirty="0"/>
              <a:t>Deeppavlov: Neutral		NLTK: {'neg': 0.0, 'neu': 0.905, 'pos': 0.095, 'compound': 0.2732}</a:t>
            </a:r>
          </a:p>
          <a:p>
            <a:pPr marL="342900" indent="-342900">
              <a:buFont typeface="Arial" panose="020B0604020202020204" pitchFamily="34" charset="0"/>
              <a:buChar char="•"/>
            </a:pPr>
            <a:r>
              <a:rPr lang="en-US" dirty="0"/>
              <a:t>Not for everyone , but for those with whom it will connect , it 's a nice departure from standard moviegoing fare .</a:t>
            </a:r>
          </a:p>
          <a:p>
            <a:pPr marL="701675" lvl="2" indent="-342900">
              <a:buFont typeface="Arial" panose="020B0604020202020204" pitchFamily="34" charset="0"/>
              <a:buChar char="•"/>
            </a:pPr>
            <a:r>
              <a:rPr lang="en-US" dirty="0"/>
              <a:t>Deeppavlov: Very positive		 NLTK: {'neg': 0.0, 'neu': 0.829, 'pos': 0.171, 'compound': 0.5719}</a:t>
            </a:r>
          </a:p>
          <a:p>
            <a:pPr marL="342900" indent="-342900">
              <a:buFont typeface="Arial" panose="020B0604020202020204" pitchFamily="34" charset="0"/>
              <a:buChar char="•"/>
            </a:pPr>
            <a:r>
              <a:rPr lang="en-US" dirty="0"/>
              <a:t>Though it is by no means his best work , Laissez-Passer is a distinguished and distinctive effort by a bona-fide master , a fascinating film replete with rewards to be had by all willing to make the effort to reap them .</a:t>
            </a:r>
          </a:p>
          <a:p>
            <a:pPr marL="701675" lvl="2" indent="-342900">
              <a:buFont typeface="Arial" panose="020B0604020202020204" pitchFamily="34" charset="0"/>
              <a:buChar char="•"/>
            </a:pPr>
            <a:r>
              <a:rPr lang="en-US" dirty="0"/>
              <a:t>Deeppavlov: Very positive		 NLTK: {'neg': 0.049, 'neu': 0.711, 'pos': 0.24, 'compound': 0.8625}</a:t>
            </a:r>
          </a:p>
          <a:p>
            <a:pPr marL="342900" indent="-342900">
              <a:buFont typeface="Arial" panose="020B0604020202020204" pitchFamily="34" charset="0"/>
              <a:buChar char="•"/>
            </a:pPr>
            <a:r>
              <a:rPr lang="en-US" dirty="0"/>
              <a:t>Though everything might be literate and smart , it never took off and always seemed static .</a:t>
            </a:r>
          </a:p>
          <a:p>
            <a:pPr marL="701675" lvl="2" indent="-342900">
              <a:buFont typeface="Arial" panose="020B0604020202020204" pitchFamily="34" charset="0"/>
              <a:buChar char="•"/>
            </a:pPr>
            <a:r>
              <a:rPr lang="en-US" dirty="0"/>
              <a:t>Deeppavlov: Negative		 NLTK: {'neg': 0.0, 'neu': 0.838, 'pos': 0.162, 'compound': 0.4019}</a:t>
            </a:r>
          </a:p>
          <a:p>
            <a:pPr marL="342900" indent="-342900">
              <a:buFont typeface="Arial" panose="020B0604020202020204" pitchFamily="34" charset="0"/>
              <a:buChar char="•"/>
            </a:pPr>
            <a:r>
              <a:rPr lang="en-US" dirty="0"/>
              <a:t>Pricing for this, while relatively inexpensive for a Las Vegas attraction, is completely over the top.</a:t>
            </a:r>
          </a:p>
          <a:p>
            <a:pPr marL="701675" lvl="2" indent="-342900">
              <a:buFont typeface="Arial" panose="020B0604020202020204" pitchFamily="34" charset="0"/>
              <a:buChar char="•"/>
            </a:pPr>
            <a:r>
              <a:rPr lang="en-US" dirty="0"/>
              <a:t>Deeppavlov: Negative		 NLTK: {'neg': 0.0, 'neu': 0.777, 'pos': 0.223, 'compound': 0.7759}</a:t>
            </a:r>
          </a:p>
          <a:p>
            <a:pPr marL="342900" indent="-342900">
              <a:buFont typeface="Arial" panose="020B0604020202020204" pitchFamily="34" charset="0"/>
              <a:buChar char="•"/>
            </a:pPr>
            <a:r>
              <a:rPr lang="en-US" dirty="0"/>
              <a:t>At such a fine institution, I find the lack of knowledge and respect for the art appalling.</a:t>
            </a:r>
          </a:p>
          <a:p>
            <a:pPr marL="701675" lvl="2" indent="-342900">
              <a:buFont typeface="Arial" panose="020B0604020202020204" pitchFamily="34" charset="0"/>
              <a:buChar char="•"/>
            </a:pPr>
            <a:r>
              <a:rPr lang="en-US" dirty="0"/>
              <a:t>Deeppavlov: Very Negative		 NLTK: {'neg': 0.232, 'neu': 0.531, 'pos': 0.237, 'compound': 0.0258}</a:t>
            </a:r>
          </a:p>
          <a:p>
            <a:pPr marL="701675" lvl="2" indent="-3429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9BF94B19-859E-4D22-AC2A-64EBE6C4F85F}"/>
              </a:ext>
            </a:extLst>
          </p:cNvPr>
          <p:cNvSpPr>
            <a:spLocks noGrp="1"/>
          </p:cNvSpPr>
          <p:nvPr>
            <p:ph type="title"/>
          </p:nvPr>
        </p:nvSpPr>
        <p:spPr/>
        <p:txBody>
          <a:bodyPr/>
          <a:lstStyle/>
          <a:p>
            <a:r>
              <a:rPr lang="en-US" dirty="0"/>
              <a:t>Deeppavlov Examples (</a:t>
            </a:r>
            <a:r>
              <a:rPr lang="fr-FR" dirty="0"/>
              <a:t>5-classes SST on </a:t>
            </a:r>
            <a:r>
              <a:rPr lang="fr-FR" dirty="0" err="1"/>
              <a:t>conversational</a:t>
            </a:r>
            <a:r>
              <a:rPr lang="fr-FR" dirty="0"/>
              <a:t> BERT)</a:t>
            </a:r>
            <a:endParaRPr lang="en-US" dirty="0"/>
          </a:p>
        </p:txBody>
      </p:sp>
    </p:spTree>
    <p:extLst>
      <p:ext uri="{BB962C8B-B14F-4D97-AF65-F5344CB8AC3E}">
        <p14:creationId xmlns:p14="http://schemas.microsoft.com/office/powerpoint/2010/main" val="16962897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FFB575-B10F-46FF-BEB5-84F5464603D6}"/>
              </a:ext>
            </a:extLst>
          </p:cNvPr>
          <p:cNvSpPr>
            <a:spLocks noGrp="1"/>
          </p:cNvSpPr>
          <p:nvPr>
            <p:ph type="body" sz="quarter" idx="10"/>
          </p:nvPr>
        </p:nvSpPr>
        <p:spPr/>
        <p:txBody>
          <a:bodyPr/>
          <a:lstStyle/>
          <a:p>
            <a:pPr marL="342900" indent="-342900">
              <a:buFont typeface="Arial" panose="020B0604020202020204" pitchFamily="34" charset="0"/>
              <a:buChar char="•"/>
            </a:pPr>
            <a:r>
              <a:rPr lang="en-US" b="1" dirty="0" err="1">
                <a:latin typeface="Calibri" panose="020F0502020204030204" pitchFamily="34" charset="0"/>
                <a:cs typeface="Calibri" panose="020F0502020204030204" pitchFamily="34" charset="0"/>
              </a:rPr>
              <a:t>NewsAPI</a:t>
            </a:r>
            <a:r>
              <a:rPr lang="en-US" dirty="0">
                <a:latin typeface="Calibri" panose="020F0502020204030204" pitchFamily="34" charset="0"/>
                <a:cs typeface="Calibri" panose="020F0502020204030204" pitchFamily="34" charset="0"/>
              </a:rPr>
              <a:t> - </a:t>
            </a:r>
            <a:r>
              <a:rPr lang="en-US" dirty="0">
                <a:latin typeface="Calibri" panose="020F0502020204030204" pitchFamily="34" charset="0"/>
                <a:cs typeface="Calibri" panose="020F0502020204030204" pitchFamily="34" charset="0"/>
                <a:hlinkClick r:id="rId2"/>
              </a:rPr>
              <a:t>https://newsapi.org/docs</a:t>
            </a: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b="1" dirty="0" err="1">
                <a:latin typeface="Calibri" panose="020F0502020204030204" pitchFamily="34" charset="0"/>
                <a:cs typeface="Calibri" panose="020F0502020204030204" pitchFamily="34" charset="0"/>
              </a:rPr>
              <a:t>Newscatcher</a:t>
            </a:r>
            <a:r>
              <a:rPr lang="en-US" dirty="0">
                <a:latin typeface="Calibri" panose="020F0502020204030204" pitchFamily="34" charset="0"/>
                <a:cs typeface="Calibri" panose="020F0502020204030204" pitchFamily="34" charset="0"/>
              </a:rPr>
              <a:t> - </a:t>
            </a:r>
            <a:r>
              <a:rPr lang="en-US" dirty="0">
                <a:latin typeface="Calibri" panose="020F0502020204030204" pitchFamily="34" charset="0"/>
                <a:cs typeface="Calibri" panose="020F0502020204030204" pitchFamily="34" charset="0"/>
                <a:hlinkClick r:id="rId3"/>
              </a:rPr>
              <a:t>https://rapidapi.com/newscatcher-api-newscatcher-api-default/api/newscatcher/endpoints</a:t>
            </a: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b="1" dirty="0" err="1">
                <a:latin typeface="Calibri" panose="020F0502020204030204" pitchFamily="34" charset="0"/>
                <a:cs typeface="Calibri" panose="020F0502020204030204" pitchFamily="34" charset="0"/>
              </a:rPr>
              <a:t>ContextualWeb</a:t>
            </a:r>
            <a:r>
              <a:rPr lang="en-US" dirty="0">
                <a:latin typeface="Calibri" panose="020F0502020204030204" pitchFamily="34" charset="0"/>
                <a:cs typeface="Calibri" panose="020F0502020204030204" pitchFamily="34" charset="0"/>
              </a:rPr>
              <a:t> - </a:t>
            </a:r>
            <a:r>
              <a:rPr lang="en-US" dirty="0">
                <a:latin typeface="Calibri" panose="020F0502020204030204" pitchFamily="34" charset="0"/>
                <a:cs typeface="Calibri" panose="020F0502020204030204" pitchFamily="34" charset="0"/>
                <a:hlinkClick r:id="rId4"/>
              </a:rPr>
              <a:t>https://rapidapi.com/contextualwebsearch/api/web-search/endpoints</a:t>
            </a: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fi-FI" b="1" dirty="0">
                <a:latin typeface="Calibri" panose="020F0502020204030204" pitchFamily="34" charset="0"/>
                <a:cs typeface="Calibri" panose="020F0502020204030204" pitchFamily="34" charset="0"/>
              </a:rPr>
              <a:t>AYLIEN</a:t>
            </a:r>
            <a:r>
              <a:rPr lang="fi-FI" dirty="0">
                <a:latin typeface="Calibri" panose="020F0502020204030204" pitchFamily="34" charset="0"/>
                <a:cs typeface="Calibri" panose="020F0502020204030204" pitchFamily="34" charset="0"/>
              </a:rPr>
              <a:t> - </a:t>
            </a:r>
            <a:r>
              <a:rPr lang="fi-FI" dirty="0">
                <a:latin typeface="Calibri" panose="020F0502020204030204" pitchFamily="34" charset="0"/>
                <a:cs typeface="Calibri" panose="020F0502020204030204" pitchFamily="34" charset="0"/>
                <a:hlinkClick r:id="rId5"/>
              </a:rPr>
              <a:t>https://docs.aylien.com/newsapi/endpoints/</a:t>
            </a:r>
            <a:endParaRPr lang="fi-FI" dirty="0">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63E80639-CCD1-42DD-96B2-1C663BEC58B6}"/>
              </a:ext>
            </a:extLst>
          </p:cNvPr>
          <p:cNvSpPr>
            <a:spLocks noGrp="1"/>
          </p:cNvSpPr>
          <p:nvPr>
            <p:ph type="title"/>
          </p:nvPr>
        </p:nvSpPr>
        <p:spPr>
          <a:xfrm>
            <a:off x="504001" y="504000"/>
            <a:ext cx="11186476" cy="430887"/>
          </a:xfrm>
        </p:spPr>
        <p:txBody>
          <a:bodyPr/>
          <a:lstStyle/>
          <a:p>
            <a:r>
              <a:rPr lang="en-US" sz="2800" dirty="0"/>
              <a:t>News APIs</a:t>
            </a:r>
          </a:p>
        </p:txBody>
      </p:sp>
    </p:spTree>
    <p:extLst>
      <p:ext uri="{BB962C8B-B14F-4D97-AF65-F5344CB8AC3E}">
        <p14:creationId xmlns:p14="http://schemas.microsoft.com/office/powerpoint/2010/main" val="1629090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3EB6F3-E95E-4AAD-9ABB-A9BAB9FB3FA9}"/>
              </a:ext>
            </a:extLst>
          </p:cNvPr>
          <p:cNvSpPr>
            <a:spLocks noGrp="1"/>
          </p:cNvSpPr>
          <p:nvPr>
            <p:ph type="body" sz="quarter" idx="10"/>
          </p:nvPr>
        </p:nvSpPr>
        <p:spPr/>
        <p:txBody>
          <a:bodyPr/>
          <a:lstStyle/>
          <a:p>
            <a:r>
              <a:rPr lang="en-US" dirty="0"/>
              <a:t>Highest relevance if the term is present in title</a:t>
            </a:r>
          </a:p>
          <a:p>
            <a:r>
              <a:rPr lang="en-US" dirty="0"/>
              <a:t>For those not containing the search term in the title, we create categories and assign a relevance based on </a:t>
            </a:r>
            <a:r>
              <a:rPr lang="en-US"/>
              <a:t>which category it falls in:</a:t>
            </a:r>
            <a:endParaRPr lang="en-US" dirty="0"/>
          </a:p>
          <a:p>
            <a:pPr marL="342900" indent="-342900">
              <a:buFont typeface="Arial" panose="020B0604020202020204" pitchFamily="34" charset="0"/>
              <a:buChar char="•"/>
            </a:pPr>
            <a:r>
              <a:rPr lang="en-US" dirty="0"/>
              <a:t>Less than or equal to 2 mentions</a:t>
            </a:r>
          </a:p>
          <a:p>
            <a:pPr marL="342900" indent="-342900">
              <a:buFont typeface="Arial" panose="020B0604020202020204" pitchFamily="34" charset="0"/>
              <a:buChar char="•"/>
            </a:pPr>
            <a:r>
              <a:rPr lang="en-US" dirty="0"/>
              <a:t>More than 2 but less than 4</a:t>
            </a:r>
          </a:p>
          <a:p>
            <a:pPr marL="342900" indent="-342900">
              <a:buFont typeface="Arial" panose="020B0604020202020204" pitchFamily="34" charset="0"/>
              <a:buChar char="•"/>
            </a:pPr>
            <a:r>
              <a:rPr lang="en-US" dirty="0"/>
              <a:t>More than 5</a:t>
            </a:r>
          </a:p>
        </p:txBody>
      </p:sp>
      <p:sp>
        <p:nvSpPr>
          <p:cNvPr id="3" name="Title 2">
            <a:extLst>
              <a:ext uri="{FF2B5EF4-FFF2-40B4-BE49-F238E27FC236}">
                <a16:creationId xmlns:a16="http://schemas.microsoft.com/office/drawing/2014/main" id="{C2EC228C-B854-4599-A80A-52731A6E471C}"/>
              </a:ext>
            </a:extLst>
          </p:cNvPr>
          <p:cNvSpPr>
            <a:spLocks noGrp="1"/>
          </p:cNvSpPr>
          <p:nvPr>
            <p:ph type="title"/>
          </p:nvPr>
        </p:nvSpPr>
        <p:spPr/>
        <p:txBody>
          <a:bodyPr/>
          <a:lstStyle/>
          <a:p>
            <a:r>
              <a:rPr lang="en-US" dirty="0"/>
              <a:t>Relevance Calculation</a:t>
            </a:r>
          </a:p>
        </p:txBody>
      </p:sp>
    </p:spTree>
    <p:extLst>
      <p:ext uri="{BB962C8B-B14F-4D97-AF65-F5344CB8AC3E}">
        <p14:creationId xmlns:p14="http://schemas.microsoft.com/office/powerpoint/2010/main" val="181753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p:txBody>
          <a:bodyPr/>
          <a:lstStyle/>
          <a:p>
            <a:r>
              <a:rPr lang="en-US" dirty="0"/>
              <a:t>Agenda item/divider headline</a:t>
            </a:r>
          </a:p>
          <a:p>
            <a:pPr lvl="1"/>
            <a:r>
              <a:rPr lang="en-US" dirty="0"/>
              <a:t>Details</a:t>
            </a:r>
          </a:p>
          <a:p>
            <a:r>
              <a:rPr lang="en-US" dirty="0"/>
              <a:t>Agenda item/divider headline</a:t>
            </a:r>
          </a:p>
          <a:p>
            <a:pPr lvl="1"/>
            <a:r>
              <a:rPr lang="en-US" dirty="0"/>
              <a:t>Details</a:t>
            </a:r>
          </a:p>
          <a:p>
            <a:r>
              <a:rPr lang="en-US" dirty="0"/>
              <a:t>Agenda item/divider headline</a:t>
            </a:r>
          </a:p>
          <a:p>
            <a:pPr lvl="1"/>
            <a:r>
              <a:rPr lang="en-US" dirty="0"/>
              <a:t>Details</a:t>
            </a:r>
          </a:p>
          <a:p>
            <a:r>
              <a:rPr lang="en-US" dirty="0"/>
              <a:t>Agenda item/divider headline</a:t>
            </a:r>
          </a:p>
          <a:p>
            <a:pPr lvl="1"/>
            <a:r>
              <a:rPr lang="en-US" dirty="0"/>
              <a:t>Details</a:t>
            </a:r>
          </a:p>
        </p:txBody>
      </p:sp>
      <p:sp>
        <p:nvSpPr>
          <p:cNvPr id="2" name="Agenda"/>
          <p:cNvSpPr>
            <a:spLocks noGrp="1"/>
          </p:cNvSpPr>
          <p:nvPr>
            <p:ph type="title"/>
          </p:nvPr>
        </p:nvSpPr>
        <p:spPr bwMode="gray"/>
        <p:txBody>
          <a:bodyPr/>
          <a:lstStyle/>
          <a:p>
            <a:r>
              <a:rPr lang="en-US" dirty="0"/>
              <a:t>Agenda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966334-1F96-4207-B0CB-EE240A09587A}"/>
              </a:ext>
            </a:extLst>
          </p:cNvPr>
          <p:cNvSpPr>
            <a:spLocks noGrp="1"/>
          </p:cNvSpPr>
          <p:nvPr>
            <p:ph type="body" sz="quarter" idx="10"/>
          </p:nvPr>
        </p:nvSpPr>
        <p:spPr/>
        <p:txBody>
          <a:bodyPr>
            <a:normAutofit fontScale="25000" lnSpcReduction="20000"/>
          </a:bodyPr>
          <a:lstStyle/>
          <a:p>
            <a:pPr marL="342900" indent="-342900">
              <a:spcBef>
                <a:spcPts val="900"/>
              </a:spcBef>
              <a:buFont typeface="Arial" panose="020B0604020202020204" pitchFamily="34" charset="0"/>
              <a:buChar char="•"/>
            </a:pPr>
            <a:r>
              <a:rPr lang="en-US" sz="5600" b="1" cap="all" dirty="0">
                <a:latin typeface="Calibri" panose="020F0502020204030204" pitchFamily="34" charset="0"/>
                <a:cs typeface="Calibri" panose="020F0502020204030204" pitchFamily="34" charset="0"/>
              </a:rPr>
              <a:t>THE MARKET PLACE - </a:t>
            </a:r>
            <a:r>
              <a:rPr lang="en-US" sz="5600" dirty="0">
                <a:latin typeface="Calibri" panose="020F0502020204030204" pitchFamily="34" charset="0"/>
                <a:cs typeface="Calibri" panose="020F0502020204030204" pitchFamily="34" charset="0"/>
              </a:rPr>
              <a:t>The marketplace determines share prices. While seller supply and buyer demand meet in the market, there is no perfect equation that lets investors know exactly how share prices will behave.</a:t>
            </a:r>
            <a:endParaRPr lang="en-US" sz="5600" b="1" cap="all" dirty="0">
              <a:latin typeface="Calibri" panose="020F0502020204030204" pitchFamily="34" charset="0"/>
              <a:cs typeface="Calibri" panose="020F0502020204030204" pitchFamily="34" charset="0"/>
            </a:endParaRPr>
          </a:p>
          <a:p>
            <a:pPr marL="342900" indent="-342900">
              <a:spcBef>
                <a:spcPts val="900"/>
              </a:spcBef>
              <a:buFont typeface="Arial" panose="020B0604020202020204" pitchFamily="34" charset="0"/>
              <a:buChar char="•"/>
            </a:pPr>
            <a:r>
              <a:rPr lang="en-US" sz="5600" b="1" cap="all" dirty="0">
                <a:latin typeface="Calibri" panose="020F0502020204030204" pitchFamily="34" charset="0"/>
                <a:cs typeface="Calibri" panose="020F0502020204030204" pitchFamily="34" charset="0"/>
              </a:rPr>
              <a:t>DEMAND AND SUPPLY - </a:t>
            </a:r>
            <a:r>
              <a:rPr lang="en-US" sz="5600" dirty="0">
                <a:latin typeface="Calibri" panose="020F0502020204030204" pitchFamily="34" charset="0"/>
                <a:cs typeface="Calibri" panose="020F0502020204030204" pitchFamily="34" charset="0"/>
              </a:rPr>
              <a:t>Demand and supply in the market affect the prices of shares. When demand for shares exceeds supply, which means the buyers are more than sellers, the prices increase. When demand is less than supply, meaning that buyers are less than sellers, the prices decrease.</a:t>
            </a:r>
            <a:endParaRPr lang="en-US" sz="5600" b="1" cap="all" dirty="0">
              <a:latin typeface="Calibri" panose="020F0502020204030204" pitchFamily="34" charset="0"/>
              <a:cs typeface="Calibri" panose="020F0502020204030204" pitchFamily="34" charset="0"/>
            </a:endParaRPr>
          </a:p>
          <a:p>
            <a:pPr marL="342900" indent="-342900">
              <a:spcBef>
                <a:spcPts val="900"/>
              </a:spcBef>
              <a:buFont typeface="Arial" panose="020B0604020202020204" pitchFamily="34" charset="0"/>
              <a:buChar char="•"/>
            </a:pPr>
            <a:r>
              <a:rPr lang="en-US" sz="5600" b="1" cap="all" dirty="0">
                <a:latin typeface="Calibri" panose="020F0502020204030204" pitchFamily="34" charset="0"/>
                <a:cs typeface="Calibri" panose="020F0502020204030204" pitchFamily="34" charset="0"/>
              </a:rPr>
              <a:t>INTEREST RATES - </a:t>
            </a:r>
            <a:r>
              <a:rPr lang="en-US" sz="5600" dirty="0">
                <a:latin typeface="Calibri" panose="020F0502020204030204" pitchFamily="34" charset="0"/>
                <a:cs typeface="Calibri" panose="020F0502020204030204" pitchFamily="34" charset="0"/>
              </a:rPr>
              <a:t>In case of lower interest rates, demand for funds is higher and the subsequent demand for shares rises. On the other hand, high interest lowers the demand for funds and the demand for shares is lower.</a:t>
            </a:r>
            <a:endParaRPr lang="en-US" sz="5600" b="1" cap="all" dirty="0">
              <a:latin typeface="Calibri" panose="020F0502020204030204" pitchFamily="34" charset="0"/>
              <a:cs typeface="Calibri" panose="020F0502020204030204" pitchFamily="34" charset="0"/>
            </a:endParaRPr>
          </a:p>
          <a:p>
            <a:pPr marL="342900" indent="-342900">
              <a:spcBef>
                <a:spcPts val="900"/>
              </a:spcBef>
              <a:buFont typeface="Arial" panose="020B0604020202020204" pitchFamily="34" charset="0"/>
              <a:buChar char="•"/>
            </a:pPr>
            <a:r>
              <a:rPr lang="en-US" sz="5600" b="1" cap="all" dirty="0">
                <a:latin typeface="Calibri" panose="020F0502020204030204" pitchFamily="34" charset="0"/>
                <a:cs typeface="Calibri" panose="020F0502020204030204" pitchFamily="34" charset="0"/>
              </a:rPr>
              <a:t>INVESTORS - </a:t>
            </a:r>
            <a:r>
              <a:rPr lang="en-US" sz="5600" dirty="0">
                <a:latin typeface="Calibri" panose="020F0502020204030204" pitchFamily="34" charset="0"/>
                <a:cs typeface="Calibri" panose="020F0502020204030204" pitchFamily="34" charset="0"/>
              </a:rPr>
              <a:t>Market players have an impact on share prices. With more bulls than bears, the prices increase. With more bears than bulls, share prices decline.</a:t>
            </a:r>
            <a:endParaRPr lang="en-US" sz="5600" b="1" cap="all" dirty="0">
              <a:latin typeface="Calibri" panose="020F0502020204030204" pitchFamily="34" charset="0"/>
              <a:cs typeface="Calibri" panose="020F0502020204030204" pitchFamily="34" charset="0"/>
            </a:endParaRPr>
          </a:p>
          <a:p>
            <a:pPr marL="342900" indent="-342900">
              <a:spcBef>
                <a:spcPts val="900"/>
              </a:spcBef>
              <a:buFont typeface="Arial" panose="020B0604020202020204" pitchFamily="34" charset="0"/>
              <a:buChar char="•"/>
            </a:pPr>
            <a:r>
              <a:rPr lang="en-US" sz="5600" b="1" cap="all" dirty="0">
                <a:latin typeface="Calibri" panose="020F0502020204030204" pitchFamily="34" charset="0"/>
                <a:cs typeface="Calibri" panose="020F0502020204030204" pitchFamily="34" charset="0"/>
              </a:rPr>
              <a:t>DIVIDENDS - </a:t>
            </a:r>
            <a:r>
              <a:rPr lang="en-US" sz="5600" dirty="0">
                <a:latin typeface="Calibri" panose="020F0502020204030204" pitchFamily="34" charset="0"/>
                <a:cs typeface="Calibri" panose="020F0502020204030204" pitchFamily="34" charset="0"/>
              </a:rPr>
              <a:t>Dividends indicate the movement of share prices. When companies make dividend announcements, the share prices of such companies are likely to increase. It is important to note that if the dividend rate announced is lower than the investors’ expectations, share prices decline while if they are up to more than expected, share prices increase.</a:t>
            </a:r>
            <a:endParaRPr lang="en-US" sz="5600" b="1" cap="all" dirty="0">
              <a:latin typeface="Calibri" panose="020F0502020204030204" pitchFamily="34" charset="0"/>
              <a:cs typeface="Calibri" panose="020F0502020204030204" pitchFamily="34" charset="0"/>
            </a:endParaRPr>
          </a:p>
          <a:p>
            <a:pPr marL="342900" indent="-342900">
              <a:spcBef>
                <a:spcPts val="900"/>
              </a:spcBef>
              <a:buFont typeface="Arial" panose="020B0604020202020204" pitchFamily="34" charset="0"/>
              <a:buChar char="•"/>
            </a:pPr>
            <a:r>
              <a:rPr lang="en-US" sz="5600" b="1" cap="all" dirty="0">
                <a:latin typeface="Calibri" panose="020F0502020204030204" pitchFamily="34" charset="0"/>
                <a:cs typeface="Calibri" panose="020F0502020204030204" pitchFamily="34" charset="0"/>
              </a:rPr>
              <a:t>MANAGEMENT - </a:t>
            </a:r>
            <a:r>
              <a:rPr lang="en-US" sz="5600" dirty="0">
                <a:latin typeface="Calibri" panose="020F0502020204030204" pitchFamily="34" charset="0"/>
                <a:cs typeface="Calibri" panose="020F0502020204030204" pitchFamily="34" charset="0"/>
              </a:rPr>
              <a:t>Management profile has a significant effect on company success and stock prices. If management consists of experienced professionals with a proven track record, share prices are likely to be higher. If the management that takes over a company lacks integrity, share prices tend to fall.</a:t>
            </a:r>
            <a:endParaRPr lang="en-US" sz="5600" b="1" cap="all" dirty="0">
              <a:latin typeface="Calibri" panose="020F0502020204030204" pitchFamily="34" charset="0"/>
              <a:cs typeface="Calibri" panose="020F0502020204030204" pitchFamily="34" charset="0"/>
            </a:endParaRPr>
          </a:p>
          <a:p>
            <a:pPr marL="342900" indent="-342900">
              <a:spcBef>
                <a:spcPts val="900"/>
              </a:spcBef>
              <a:buFont typeface="Arial" panose="020B0604020202020204" pitchFamily="34" charset="0"/>
              <a:buChar char="•"/>
            </a:pPr>
            <a:r>
              <a:rPr lang="en-US" sz="5600" b="1" cap="all" dirty="0">
                <a:latin typeface="Calibri" panose="020F0502020204030204" pitchFamily="34" charset="0"/>
                <a:cs typeface="Calibri" panose="020F0502020204030204" pitchFamily="34" charset="0"/>
              </a:rPr>
              <a:t>ECONOMY - </a:t>
            </a:r>
            <a:r>
              <a:rPr lang="en-US" sz="5600" dirty="0">
                <a:latin typeface="Calibri" panose="020F0502020204030204" pitchFamily="34" charset="0"/>
                <a:cs typeface="Calibri" panose="020F0502020204030204" pitchFamily="34" charset="0"/>
              </a:rPr>
              <a:t>Fluctuations in the economy feature what are commonly referred to as booms and depressions. Under favorable conditions share prices are at their peak and their lowest point is experienced during depressions. Share prices gradually rise during recovery and fall during recessions.</a:t>
            </a:r>
            <a:endParaRPr lang="en-US" sz="5600" b="1" cap="all" dirty="0">
              <a:latin typeface="Calibri" panose="020F0502020204030204" pitchFamily="34" charset="0"/>
              <a:cs typeface="Calibri" panose="020F0502020204030204" pitchFamily="34" charset="0"/>
            </a:endParaRPr>
          </a:p>
          <a:p>
            <a:pPr marL="342900" indent="-342900">
              <a:spcBef>
                <a:spcPts val="900"/>
              </a:spcBef>
              <a:buFont typeface="Arial" panose="020B0604020202020204" pitchFamily="34" charset="0"/>
              <a:buChar char="•"/>
            </a:pPr>
            <a:r>
              <a:rPr lang="en-US" sz="5600" b="1" cap="all" dirty="0">
                <a:latin typeface="Calibri" panose="020F0502020204030204" pitchFamily="34" charset="0"/>
                <a:cs typeface="Calibri" panose="020F0502020204030204" pitchFamily="34" charset="0"/>
              </a:rPr>
              <a:t>POLITICAL CLIMATE - </a:t>
            </a:r>
            <a:r>
              <a:rPr lang="en-US" sz="5600" dirty="0">
                <a:latin typeface="Calibri" panose="020F0502020204030204" pitchFamily="34" charset="0"/>
                <a:cs typeface="Calibri" panose="020F0502020204030204" pitchFamily="34" charset="0"/>
              </a:rPr>
              <a:t>Political factors that range from relations with other nations to government policies can affect share prices.</a:t>
            </a:r>
            <a:endParaRPr lang="en-US" sz="5600" b="1" cap="all" dirty="0">
              <a:latin typeface="Calibri" panose="020F0502020204030204" pitchFamily="34" charset="0"/>
              <a:cs typeface="Calibri" panose="020F0502020204030204" pitchFamily="34" charset="0"/>
            </a:endParaRPr>
          </a:p>
          <a:p>
            <a:pPr marL="342900" indent="-342900">
              <a:spcBef>
                <a:spcPts val="900"/>
              </a:spcBef>
              <a:buFont typeface="Arial" panose="020B0604020202020204" pitchFamily="34" charset="0"/>
              <a:buChar char="•"/>
            </a:pPr>
            <a:r>
              <a:rPr lang="en-US" sz="5600" b="1" cap="all" dirty="0">
                <a:latin typeface="Calibri" panose="020F0502020204030204" pitchFamily="34" charset="0"/>
                <a:cs typeface="Calibri" panose="020F0502020204030204" pitchFamily="34" charset="0"/>
              </a:rPr>
              <a:t>SHORT-TERM AND LONG-TERM INVESTORS</a:t>
            </a:r>
          </a:p>
          <a:p>
            <a:pPr>
              <a:spcBef>
                <a:spcPts val="900"/>
              </a:spcBef>
            </a:pPr>
            <a:br>
              <a:rPr lang="en-US" dirty="0">
                <a:latin typeface="Calibri" panose="020F0502020204030204" pitchFamily="34" charset="0"/>
                <a:cs typeface="Calibri" panose="020F0502020204030204" pitchFamily="34" charset="0"/>
              </a:rPr>
            </a:br>
            <a:endParaRPr lang="en-US" b="1" cap="all" dirty="0">
              <a:latin typeface="Calibri" panose="020F0502020204030204" pitchFamily="34" charset="0"/>
              <a:cs typeface="Calibri" panose="020F0502020204030204" pitchFamily="34" charset="0"/>
            </a:endParaRPr>
          </a:p>
          <a:p>
            <a:pPr>
              <a:spcBef>
                <a:spcPts val="900"/>
              </a:spcBef>
            </a:pPr>
            <a:endParaRPr lang="en-US" b="1" cap="all" dirty="0">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C904C261-8A2B-4C3B-AA94-19F02BEFB3ED}"/>
              </a:ext>
            </a:extLst>
          </p:cNvPr>
          <p:cNvSpPr>
            <a:spLocks noGrp="1"/>
          </p:cNvSpPr>
          <p:nvPr>
            <p:ph type="title"/>
          </p:nvPr>
        </p:nvSpPr>
        <p:spPr/>
        <p:txBody>
          <a:bodyPr/>
          <a:lstStyle/>
          <a:p>
            <a:r>
              <a:rPr lang="en-US" dirty="0"/>
              <a:t>Unaccounted Influencers</a:t>
            </a:r>
          </a:p>
        </p:txBody>
      </p:sp>
    </p:spTree>
    <p:extLst>
      <p:ext uri="{BB962C8B-B14F-4D97-AF65-F5344CB8AC3E}">
        <p14:creationId xmlns:p14="http://schemas.microsoft.com/office/powerpoint/2010/main" val="4182564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820741-0286-4BCC-9F66-732FE5A62645}"/>
              </a:ext>
            </a:extLst>
          </p:cNvPr>
          <p:cNvSpPr>
            <a:spLocks noGrp="1"/>
          </p:cNvSpPr>
          <p:nvPr>
            <p:ph type="body" sz="quarter" idx="10"/>
          </p:nvPr>
        </p:nvSpPr>
        <p:spPr/>
        <p:txBody>
          <a:bodyPr/>
          <a:lstStyle/>
          <a:p>
            <a:pPr marL="342900" indent="-342900">
              <a:buFont typeface="Arial" panose="020B0604020202020204" pitchFamily="34" charset="0"/>
              <a:buChar char="•"/>
            </a:pPr>
            <a:r>
              <a:rPr lang="en-US" dirty="0"/>
              <a:t>Trying to account for external factors that are not reflected in news data.</a:t>
            </a:r>
          </a:p>
          <a:p>
            <a:pPr marL="342900" indent="-342900">
              <a:buFont typeface="Arial" panose="020B0604020202020204" pitchFamily="34" charset="0"/>
              <a:buChar char="•"/>
            </a:pPr>
            <a:r>
              <a:rPr lang="en-US" dirty="0"/>
              <a:t>Reusing already available data models</a:t>
            </a:r>
          </a:p>
          <a:p>
            <a:pPr marL="342900" indent="-3429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FE9C38C6-FA5D-43D8-98F5-FE8DCCB2DE38}"/>
              </a:ext>
            </a:extLst>
          </p:cNvPr>
          <p:cNvSpPr>
            <a:spLocks noGrp="1"/>
          </p:cNvSpPr>
          <p:nvPr>
            <p:ph type="title"/>
          </p:nvPr>
        </p:nvSpPr>
        <p:spPr/>
        <p:txBody>
          <a:bodyPr/>
          <a:lstStyle/>
          <a:p>
            <a:r>
              <a:rPr lang="en-US" dirty="0"/>
              <a:t>Reasons for using time series stock price data</a:t>
            </a:r>
          </a:p>
        </p:txBody>
      </p:sp>
    </p:spTree>
    <p:extLst>
      <p:ext uri="{BB962C8B-B14F-4D97-AF65-F5344CB8AC3E}">
        <p14:creationId xmlns:p14="http://schemas.microsoft.com/office/powerpoint/2010/main" val="14829778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p:txBody>
          <a:bodyPr/>
          <a:lstStyle/>
          <a:p>
            <a:r>
              <a:rPr lang="en-US" dirty="0"/>
              <a:t>Using stock trends in predicting slope</a:t>
            </a:r>
          </a:p>
        </p:txBody>
      </p:sp>
      <p:pic>
        <p:nvPicPr>
          <p:cNvPr id="3" name="Picture 2">
            <a:extLst>
              <a:ext uri="{FF2B5EF4-FFF2-40B4-BE49-F238E27FC236}">
                <a16:creationId xmlns:a16="http://schemas.microsoft.com/office/drawing/2014/main" id="{8BE486E2-30E3-486D-8B11-78E8FF9FED8D}"/>
              </a:ext>
            </a:extLst>
          </p:cNvPr>
          <p:cNvPicPr>
            <a:picLocks noChangeAspect="1"/>
          </p:cNvPicPr>
          <p:nvPr/>
        </p:nvPicPr>
        <p:blipFill>
          <a:blip r:embed="rId2"/>
          <a:stretch>
            <a:fillRect/>
          </a:stretch>
        </p:blipFill>
        <p:spPr>
          <a:xfrm>
            <a:off x="504001" y="1228247"/>
            <a:ext cx="9342054" cy="4987432"/>
          </a:xfrm>
          <a:prstGeom prst="rect">
            <a:avLst/>
          </a:prstGeom>
        </p:spPr>
      </p:pic>
    </p:spTree>
    <p:extLst>
      <p:ext uri="{BB962C8B-B14F-4D97-AF65-F5344CB8AC3E}">
        <p14:creationId xmlns:p14="http://schemas.microsoft.com/office/powerpoint/2010/main" val="36027494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FC0E5-40B3-494A-BFBC-7CE09CEF986A}"/>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C082F33E-CAAA-432E-968C-CC4C501653EB}"/>
              </a:ext>
            </a:extLst>
          </p:cNvPr>
          <p:cNvPicPr>
            <a:picLocks noChangeAspect="1"/>
          </p:cNvPicPr>
          <p:nvPr/>
        </p:nvPicPr>
        <p:blipFill>
          <a:blip r:embed="rId2"/>
          <a:srcRect/>
          <a:stretch/>
        </p:blipFill>
        <p:spPr>
          <a:xfrm>
            <a:off x="719092" y="1653638"/>
            <a:ext cx="10756992" cy="3550724"/>
          </a:xfrm>
          <a:prstGeom prst="rect">
            <a:avLst/>
          </a:prstGeom>
        </p:spPr>
      </p:pic>
    </p:spTree>
    <p:extLst>
      <p:ext uri="{BB962C8B-B14F-4D97-AF65-F5344CB8AC3E}">
        <p14:creationId xmlns:p14="http://schemas.microsoft.com/office/powerpoint/2010/main" val="30625874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FDF10A-29D7-4BB3-8D48-3E1E7C7F81C7}"/>
              </a:ext>
            </a:extLst>
          </p:cNvPr>
          <p:cNvSpPr>
            <a:spLocks noGrp="1"/>
          </p:cNvSpPr>
          <p:nvPr>
            <p:ph type="body" sz="quarter" idx="10"/>
          </p:nvPr>
        </p:nvSpPr>
        <p:spPr/>
        <p:txBody>
          <a:bodyPr/>
          <a:lstStyle/>
          <a:p>
            <a:pPr marL="457200" indent="-457200">
              <a:buFont typeface="+mj-lt"/>
              <a:buAutoNum type="arabicPeriod"/>
            </a:pPr>
            <a:r>
              <a:rPr lang="en-US" sz="2400" dirty="0"/>
              <a:t>Database Preparation</a:t>
            </a:r>
          </a:p>
          <a:p>
            <a:pPr marL="457200" indent="-457200">
              <a:buFont typeface="+mj-lt"/>
              <a:buAutoNum type="arabicPeriod"/>
            </a:pPr>
            <a:r>
              <a:rPr lang="en-US" sz="2400" dirty="0"/>
              <a:t>Articles Retrieval</a:t>
            </a:r>
          </a:p>
          <a:p>
            <a:pPr marL="457200" indent="-457200">
              <a:buFont typeface="+mj-lt"/>
              <a:buAutoNum type="arabicPeriod"/>
            </a:pPr>
            <a:r>
              <a:rPr lang="en-US" sz="2400" dirty="0"/>
              <a:t>Article Filtering</a:t>
            </a:r>
          </a:p>
          <a:p>
            <a:pPr marL="457200" indent="-457200">
              <a:buFont typeface="+mj-lt"/>
              <a:buAutoNum type="arabicPeriod"/>
            </a:pPr>
            <a:r>
              <a:rPr lang="en-US" sz="2400" dirty="0"/>
              <a:t>Relevance Scoring</a:t>
            </a:r>
          </a:p>
          <a:p>
            <a:endParaRPr lang="en-US" dirty="0"/>
          </a:p>
        </p:txBody>
      </p:sp>
      <p:sp>
        <p:nvSpPr>
          <p:cNvPr id="3" name="Title 2">
            <a:extLst>
              <a:ext uri="{FF2B5EF4-FFF2-40B4-BE49-F238E27FC236}">
                <a16:creationId xmlns:a16="http://schemas.microsoft.com/office/drawing/2014/main" id="{C51D08AF-ACCA-44AF-9F60-6F07617CEA60}"/>
              </a:ext>
            </a:extLst>
          </p:cNvPr>
          <p:cNvSpPr>
            <a:spLocks noGrp="1"/>
          </p:cNvSpPr>
          <p:nvPr>
            <p:ph type="title"/>
          </p:nvPr>
        </p:nvSpPr>
        <p:spPr/>
        <p:txBody>
          <a:bodyPr/>
          <a:lstStyle/>
          <a:p>
            <a:r>
              <a:rPr lang="en-US" dirty="0"/>
              <a:t>Process Components</a:t>
            </a:r>
          </a:p>
        </p:txBody>
      </p:sp>
    </p:spTree>
    <p:extLst>
      <p:ext uri="{BB962C8B-B14F-4D97-AF65-F5344CB8AC3E}">
        <p14:creationId xmlns:p14="http://schemas.microsoft.com/office/powerpoint/2010/main" val="7818800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A1B558-2E8E-4DEF-BC1C-2D6792D60125}"/>
              </a:ext>
            </a:extLst>
          </p:cNvPr>
          <p:cNvSpPr>
            <a:spLocks noGrp="1"/>
          </p:cNvSpPr>
          <p:nvPr>
            <p:ph type="body" sz="quarter" idx="10"/>
          </p:nvPr>
        </p:nvSpPr>
        <p:spPr/>
        <p:txBody>
          <a:bodyPr/>
          <a:lstStyle/>
          <a:p>
            <a:pPr marL="457200" indent="-457200">
              <a:buFont typeface="+mj-lt"/>
              <a:buAutoNum type="arabicPeriod"/>
            </a:pPr>
            <a:r>
              <a:rPr lang="en-US" dirty="0"/>
              <a:t>News corpora collection</a:t>
            </a:r>
          </a:p>
          <a:p>
            <a:pPr marL="457200" indent="-457200">
              <a:buFont typeface="+mj-lt"/>
              <a:buAutoNum type="arabicPeriod"/>
            </a:pPr>
            <a:r>
              <a:rPr lang="en-US" dirty="0"/>
              <a:t>Create lexicons from all historical articles</a:t>
            </a:r>
          </a:p>
          <a:p>
            <a:pPr marL="637164" lvl="1" indent="-457200">
              <a:buFont typeface="+mj-lt"/>
              <a:buAutoNum type="arabicPeriod"/>
            </a:pPr>
            <a:r>
              <a:rPr lang="en-US" dirty="0"/>
              <a:t>Word Lexicons</a:t>
            </a:r>
          </a:p>
          <a:p>
            <a:pPr marL="637164" lvl="1" indent="-457200">
              <a:buFont typeface="+mj-lt"/>
              <a:buAutoNum type="arabicPeriod"/>
            </a:pPr>
            <a:r>
              <a:rPr lang="en-US" dirty="0"/>
              <a:t>Value Lexicon</a:t>
            </a:r>
          </a:p>
          <a:p>
            <a:pPr marL="637164" lvl="1" indent="-457200">
              <a:buFont typeface="+mj-lt"/>
              <a:buAutoNum type="arabicPeriod"/>
            </a:pPr>
            <a:r>
              <a:rPr lang="en-US" dirty="0"/>
              <a:t>Value co-occurrence lexicon</a:t>
            </a:r>
          </a:p>
          <a:p>
            <a:pPr marL="457200" indent="-457200">
              <a:buFont typeface="+mj-lt"/>
              <a:buAutoNum type="arabicPeriod"/>
            </a:pPr>
            <a:r>
              <a:rPr lang="en-US" dirty="0"/>
              <a:t>Run data processing techniques to assign feature scores to words and phrases (lexicon).</a:t>
            </a:r>
          </a:p>
          <a:p>
            <a:pPr marL="637164" lvl="1" indent="-457200">
              <a:buFont typeface="+mj-lt"/>
              <a:buAutoNum type="arabicPeriod"/>
            </a:pPr>
            <a:r>
              <a:rPr lang="en-US" dirty="0" err="1"/>
              <a:t>idf</a:t>
            </a:r>
            <a:r>
              <a:rPr lang="en-US" dirty="0"/>
              <a:t> Calculation</a:t>
            </a:r>
          </a:p>
          <a:p>
            <a:pPr marL="457200" indent="-457200">
              <a:buFont typeface="+mj-lt"/>
              <a:buAutoNum type="arabicPeriod"/>
            </a:pPr>
            <a:r>
              <a:rPr lang="en-US" dirty="0"/>
              <a:t>Calculate </a:t>
            </a:r>
            <a:r>
              <a:rPr lang="en-US" dirty="0" err="1"/>
              <a:t>idf</a:t>
            </a:r>
            <a:r>
              <a:rPr lang="en-US" dirty="0"/>
              <a:t> for influencing factors in the corpora.</a:t>
            </a:r>
          </a:p>
          <a:p>
            <a:pPr marL="637164" lvl="1" indent="-457200">
              <a:buFont typeface="+mj-lt"/>
              <a:buAutoNum type="arabicPeriod"/>
            </a:pPr>
            <a:endParaRPr lang="en-US" dirty="0"/>
          </a:p>
          <a:p>
            <a:pPr marL="637164" lvl="1" indent="-457200">
              <a:buFont typeface="+mj-lt"/>
              <a:buAutoNum type="arabicPeriod"/>
            </a:pPr>
            <a:endParaRPr lang="en-US" dirty="0"/>
          </a:p>
          <a:p>
            <a:pPr marL="637164" lvl="1" indent="-457200">
              <a:buFont typeface="+mj-lt"/>
              <a:buAutoNum type="arabicPeriod"/>
            </a:pPr>
            <a:endParaRPr lang="en-US" dirty="0"/>
          </a:p>
          <a:p>
            <a:pPr marL="637164" lvl="1" indent="-457200">
              <a:buFont typeface="+mj-lt"/>
              <a:buAutoNum type="arabicPeriod"/>
            </a:pPr>
            <a:endParaRPr lang="en-US" dirty="0"/>
          </a:p>
          <a:p>
            <a:pPr marL="637164" lvl="1" indent="-457200">
              <a:buFont typeface="+mj-lt"/>
              <a:buAutoNum type="arabicPeriod"/>
            </a:pPr>
            <a:endParaRPr lang="en-US" dirty="0"/>
          </a:p>
          <a:p>
            <a:pPr marL="457200" indent="-457200">
              <a:buFont typeface="+mj-lt"/>
              <a:buAutoNum type="arabicPeriod"/>
            </a:pPr>
            <a:endParaRPr lang="en-US" dirty="0"/>
          </a:p>
          <a:p>
            <a:endParaRPr lang="en-US" dirty="0"/>
          </a:p>
        </p:txBody>
      </p:sp>
      <p:sp>
        <p:nvSpPr>
          <p:cNvPr id="3" name="Title 2">
            <a:extLst>
              <a:ext uri="{FF2B5EF4-FFF2-40B4-BE49-F238E27FC236}">
                <a16:creationId xmlns:a16="http://schemas.microsoft.com/office/drawing/2014/main" id="{56FCC9F8-143A-4E48-BE21-77EC665F938F}"/>
              </a:ext>
            </a:extLst>
          </p:cNvPr>
          <p:cNvSpPr>
            <a:spLocks noGrp="1"/>
          </p:cNvSpPr>
          <p:nvPr>
            <p:ph type="title"/>
          </p:nvPr>
        </p:nvSpPr>
        <p:spPr/>
        <p:txBody>
          <a:bodyPr/>
          <a:lstStyle/>
          <a:p>
            <a:r>
              <a:rPr lang="en-US" dirty="0"/>
              <a:t>Database Preparation</a:t>
            </a:r>
          </a:p>
        </p:txBody>
      </p:sp>
    </p:spTree>
    <p:extLst>
      <p:ext uri="{BB962C8B-B14F-4D97-AF65-F5344CB8AC3E}">
        <p14:creationId xmlns:p14="http://schemas.microsoft.com/office/powerpoint/2010/main" val="5699214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1463B6-7466-4B82-8BD4-812E637F77EC}"/>
              </a:ext>
            </a:extLst>
          </p:cNvPr>
          <p:cNvSpPr>
            <a:spLocks noGrp="1"/>
          </p:cNvSpPr>
          <p:nvPr>
            <p:ph type="body" sz="quarter" idx="10"/>
          </p:nvPr>
        </p:nvSpPr>
        <p:spPr/>
        <p:txBody>
          <a:bodyPr/>
          <a:lstStyle/>
          <a:p>
            <a:r>
              <a:rPr lang="en-US" dirty="0"/>
              <a:t>We assign article fragments into 4 groups for any given currency pair.</a:t>
            </a:r>
          </a:p>
          <a:p>
            <a:r>
              <a:rPr lang="en-US" dirty="0"/>
              <a:t>Example: We are looking for USD/SGD currency pair. We make 4 groups for the fragments:</a:t>
            </a:r>
          </a:p>
          <a:p>
            <a:pPr marL="457200" indent="-457200">
              <a:spcBef>
                <a:spcPts val="600"/>
              </a:spcBef>
              <a:buFont typeface="+mj-lt"/>
              <a:buAutoNum type="arabicPeriod"/>
            </a:pPr>
            <a:r>
              <a:rPr lang="en-US" dirty="0"/>
              <a:t>Talking about USD</a:t>
            </a:r>
          </a:p>
          <a:p>
            <a:pPr marL="457200" indent="-457200">
              <a:spcBef>
                <a:spcPts val="600"/>
              </a:spcBef>
              <a:buFont typeface="+mj-lt"/>
              <a:buAutoNum type="arabicPeriod"/>
            </a:pPr>
            <a:r>
              <a:rPr lang="en-US" dirty="0"/>
              <a:t>Talking about SGD</a:t>
            </a:r>
          </a:p>
          <a:p>
            <a:pPr marL="457200" indent="-457200">
              <a:spcBef>
                <a:spcPts val="600"/>
              </a:spcBef>
              <a:buFont typeface="+mj-lt"/>
              <a:buAutoNum type="arabicPeriod"/>
            </a:pPr>
            <a:r>
              <a:rPr lang="en-US" dirty="0"/>
              <a:t>Talking about USD/SGD</a:t>
            </a:r>
          </a:p>
          <a:p>
            <a:pPr marL="457200" indent="-457200">
              <a:spcBef>
                <a:spcPts val="600"/>
              </a:spcBef>
              <a:buFont typeface="+mj-lt"/>
              <a:buAutoNum type="arabicPeriod"/>
            </a:pPr>
            <a:r>
              <a:rPr lang="en-US" dirty="0"/>
              <a:t>Talking about SGD/USD</a:t>
            </a:r>
          </a:p>
          <a:p>
            <a:pPr>
              <a:spcBef>
                <a:spcPts val="600"/>
              </a:spcBef>
            </a:pPr>
            <a:endParaRPr lang="en-US" dirty="0"/>
          </a:p>
          <a:p>
            <a:pPr>
              <a:spcBef>
                <a:spcPts val="600"/>
              </a:spcBef>
            </a:pPr>
            <a:r>
              <a:rPr lang="en-US" dirty="0"/>
              <a:t>Based on the sentiment of the fragment in these 4 groups we can decide to keep or filter out the article.</a:t>
            </a:r>
          </a:p>
        </p:txBody>
      </p:sp>
      <p:sp>
        <p:nvSpPr>
          <p:cNvPr id="3" name="Title 2">
            <a:extLst>
              <a:ext uri="{FF2B5EF4-FFF2-40B4-BE49-F238E27FC236}">
                <a16:creationId xmlns:a16="http://schemas.microsoft.com/office/drawing/2014/main" id="{A6854AA6-250A-4143-B366-46904566B532}"/>
              </a:ext>
            </a:extLst>
          </p:cNvPr>
          <p:cNvSpPr>
            <a:spLocks noGrp="1"/>
          </p:cNvSpPr>
          <p:nvPr>
            <p:ph type="title"/>
          </p:nvPr>
        </p:nvSpPr>
        <p:spPr/>
        <p:txBody>
          <a:bodyPr/>
          <a:lstStyle/>
          <a:p>
            <a:r>
              <a:rPr lang="en-US" dirty="0"/>
              <a:t>Article Filtering</a:t>
            </a:r>
          </a:p>
        </p:txBody>
      </p:sp>
    </p:spTree>
    <p:extLst>
      <p:ext uri="{BB962C8B-B14F-4D97-AF65-F5344CB8AC3E}">
        <p14:creationId xmlns:p14="http://schemas.microsoft.com/office/powerpoint/2010/main" val="2435579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E81B78-B3D9-48D0-A144-B13ECAF95309}"/>
              </a:ext>
            </a:extLst>
          </p:cNvPr>
          <p:cNvSpPr>
            <a:spLocks noGrp="1"/>
          </p:cNvSpPr>
          <p:nvPr>
            <p:ph type="body" sz="quarter" idx="10"/>
          </p:nvPr>
        </p:nvSpPr>
        <p:spPr/>
        <p:txBody>
          <a:bodyPr>
            <a:normAutofit/>
          </a:bodyPr>
          <a:lstStyle/>
          <a:p>
            <a:r>
              <a:rPr lang="en-US" sz="1800" dirty="0">
                <a:latin typeface="Calibri" panose="020F0502020204030204" pitchFamily="34" charset="0"/>
                <a:cs typeface="Calibri" panose="020F0502020204030204" pitchFamily="34" charset="0"/>
              </a:rPr>
              <a:t>We calculate a log </a:t>
            </a:r>
            <a:r>
              <a:rPr lang="en-US" sz="1800" dirty="0" err="1">
                <a:latin typeface="Calibri" panose="020F0502020204030204" pitchFamily="34" charset="0"/>
                <a:cs typeface="Calibri" panose="020F0502020204030204" pitchFamily="34" charset="0"/>
              </a:rPr>
              <a:t>tfidf</a:t>
            </a:r>
            <a:r>
              <a:rPr lang="en-US" sz="1800" dirty="0">
                <a:latin typeface="Calibri" panose="020F0502020204030204" pitchFamily="34" charset="0"/>
                <a:cs typeface="Calibri" panose="020F0502020204030204" pitchFamily="34" charset="0"/>
              </a:rPr>
              <a:t> score for each fragment (article) for the influencing factors</a:t>
            </a:r>
          </a:p>
          <a:p>
            <a:endParaRPr lang="en-US" sz="1800" dirty="0">
              <a:latin typeface="Calibri" panose="020F0502020204030204" pitchFamily="34" charset="0"/>
              <a:cs typeface="Calibri" panose="020F0502020204030204" pitchFamily="34" charset="0"/>
            </a:endParaRPr>
          </a:p>
          <a:p>
            <a:r>
              <a:rPr lang="en-US" sz="1800" dirty="0">
                <a:latin typeface="Calibri" panose="020F0502020204030204" pitchFamily="34" charset="0"/>
                <a:cs typeface="Calibri" panose="020F0502020204030204" pitchFamily="34" charset="0"/>
              </a:rPr>
              <a:t>log(</a:t>
            </a:r>
            <a:r>
              <a:rPr lang="en-US" sz="1800" dirty="0" err="1">
                <a:latin typeface="Calibri" panose="020F0502020204030204" pitchFamily="34" charset="0"/>
                <a:cs typeface="Calibri" panose="020F0502020204030204" pitchFamily="34" charset="0"/>
              </a:rPr>
              <a:t>tf</a:t>
            </a:r>
            <a:r>
              <a:rPr lang="en-US" sz="1800" dirty="0">
                <a:latin typeface="Calibri" panose="020F0502020204030204" pitchFamily="34" charset="0"/>
                <a:cs typeface="Calibri" panose="020F0502020204030204" pitchFamily="34" charset="0"/>
              </a:rPr>
              <a:t>)*</a:t>
            </a:r>
            <a:r>
              <a:rPr lang="en-US" sz="1800" dirty="0" err="1">
                <a:latin typeface="Calibri" panose="020F0502020204030204" pitchFamily="34" charset="0"/>
                <a:cs typeface="Calibri" panose="020F0502020204030204" pitchFamily="34" charset="0"/>
              </a:rPr>
              <a:t>idf</a:t>
            </a:r>
            <a:r>
              <a:rPr lang="en-US" sz="1800" dirty="0">
                <a:latin typeface="Calibri" panose="020F0502020204030204" pitchFamily="34" charset="0"/>
                <a:cs typeface="Calibri" panose="020F0502020204030204" pitchFamily="34" charset="0"/>
              </a:rPr>
              <a:t> Calculation -&gt; log(term frequency) * (inverse document frequency)</a:t>
            </a:r>
          </a:p>
          <a:p>
            <a:r>
              <a:rPr lang="en-US" sz="1800" dirty="0">
                <a:latin typeface="Calibri" panose="020F0502020204030204" pitchFamily="34" charset="0"/>
                <a:cs typeface="Calibri" panose="020F0502020204030204" pitchFamily="34" charset="0"/>
              </a:rPr>
              <a:t>Inverse document frequency -&gt; log(1/df)</a:t>
            </a:r>
          </a:p>
          <a:p>
            <a:endParaRPr lang="en-US" sz="1800" dirty="0">
              <a:latin typeface="Calibri" panose="020F0502020204030204" pitchFamily="34" charset="0"/>
              <a:cs typeface="Calibri" panose="020F0502020204030204" pitchFamily="34" charset="0"/>
            </a:endParaRPr>
          </a:p>
          <a:p>
            <a:r>
              <a:rPr lang="en-US" sz="1800" dirty="0">
                <a:latin typeface="Calibri" panose="020F0502020204030204" pitchFamily="34" charset="0"/>
                <a:cs typeface="Calibri" panose="020F0502020204030204" pitchFamily="34" charset="0"/>
              </a:rPr>
              <a:t>Term frequency normalization - The scoring methods that take into account term frequency (log </a:t>
            </a:r>
            <a:r>
              <a:rPr lang="en-US" sz="1800" dirty="0" err="1">
                <a:latin typeface="Calibri" panose="020F0502020204030204" pitchFamily="34" charset="0"/>
                <a:cs typeface="Calibri" panose="020F0502020204030204" pitchFamily="34" charset="0"/>
              </a:rPr>
              <a:t>tfidf</a:t>
            </a:r>
            <a:r>
              <a:rPr lang="en-US" sz="1800" dirty="0">
                <a:latin typeface="Calibri" panose="020F0502020204030204" pitchFamily="34" charset="0"/>
                <a:cs typeface="Calibri" panose="020F0502020204030204" pitchFamily="34" charset="0"/>
              </a:rPr>
              <a:t>) based on the size of the document. The idea of this normalization is to take into account how frequent a term occurs in the document, relative to the other documents in the database.</a:t>
            </a: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AEEA123D-6D61-4499-BBD9-3F297DEDA118}"/>
              </a:ext>
            </a:extLst>
          </p:cNvPr>
          <p:cNvSpPr>
            <a:spLocks noGrp="1"/>
          </p:cNvSpPr>
          <p:nvPr>
            <p:ph type="title"/>
          </p:nvPr>
        </p:nvSpPr>
        <p:spPr/>
        <p:txBody>
          <a:bodyPr/>
          <a:lstStyle/>
          <a:p>
            <a:r>
              <a:rPr lang="en-US" dirty="0"/>
              <a:t>Relevance Scoring</a:t>
            </a:r>
          </a:p>
        </p:txBody>
      </p:sp>
    </p:spTree>
    <p:extLst>
      <p:ext uri="{BB962C8B-B14F-4D97-AF65-F5344CB8AC3E}">
        <p14:creationId xmlns:p14="http://schemas.microsoft.com/office/powerpoint/2010/main" val="7814266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555B11-9BFA-4434-8858-1198FAAD4D12}"/>
              </a:ext>
            </a:extLst>
          </p:cNvPr>
          <p:cNvSpPr>
            <a:spLocks noGrp="1"/>
          </p:cNvSpPr>
          <p:nvPr>
            <p:ph type="body" sz="quarter" idx="10"/>
          </p:nvPr>
        </p:nvSpPr>
        <p:spPr/>
        <p:txBody>
          <a:bodyPr/>
          <a:lstStyle/>
          <a:p>
            <a:pPr marL="457200" indent="-457200">
              <a:buFont typeface="+mj-lt"/>
              <a:buAutoNum type="arabicPeriod"/>
            </a:pPr>
            <a:r>
              <a:rPr lang="en-US" dirty="0"/>
              <a:t>Use semantics data to score relevance</a:t>
            </a:r>
          </a:p>
          <a:p>
            <a:pPr marL="457200" indent="-457200">
              <a:buFont typeface="+mj-lt"/>
              <a:buAutoNum type="arabicPeriod"/>
            </a:pPr>
            <a:r>
              <a:rPr lang="en-US" dirty="0"/>
              <a:t>Compare terms in the news articles appearing in single day and try to determine what factors are important for that day. Use this importance scores calculated for factors to compute relevance.</a:t>
            </a:r>
          </a:p>
          <a:p>
            <a:pPr marL="457200" indent="-457200">
              <a:buFont typeface="+mj-lt"/>
              <a:buAutoNum type="arabicPeriod"/>
            </a:pPr>
            <a:r>
              <a:rPr lang="en-US" dirty="0"/>
              <a:t>Try to identify elements from the constructed lexicon that are directly related to influencing factors and use them for </a:t>
            </a:r>
            <a:r>
              <a:rPr lang="en-US"/>
              <a:t>relevance scoring.</a:t>
            </a:r>
            <a:endParaRPr lang="en-US" dirty="0"/>
          </a:p>
        </p:txBody>
      </p:sp>
      <p:sp>
        <p:nvSpPr>
          <p:cNvPr id="3" name="Title 2">
            <a:extLst>
              <a:ext uri="{FF2B5EF4-FFF2-40B4-BE49-F238E27FC236}">
                <a16:creationId xmlns:a16="http://schemas.microsoft.com/office/drawing/2014/main" id="{87118C71-8479-401E-92A7-FC2A927F416F}"/>
              </a:ext>
            </a:extLst>
          </p:cNvPr>
          <p:cNvSpPr>
            <a:spLocks noGrp="1"/>
          </p:cNvSpPr>
          <p:nvPr>
            <p:ph type="title"/>
          </p:nvPr>
        </p:nvSpPr>
        <p:spPr/>
        <p:txBody>
          <a:bodyPr/>
          <a:lstStyle/>
          <a:p>
            <a:r>
              <a:rPr lang="en-US" dirty="0"/>
              <a:t>Improvements to incorporate</a:t>
            </a:r>
          </a:p>
        </p:txBody>
      </p:sp>
    </p:spTree>
    <p:extLst>
      <p:ext uri="{BB962C8B-B14F-4D97-AF65-F5344CB8AC3E}">
        <p14:creationId xmlns:p14="http://schemas.microsoft.com/office/powerpoint/2010/main" val="13304865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A2DC1-3436-6C4E-BDBF-5BFB8FAB5B3A}"/>
              </a:ext>
            </a:extLst>
          </p:cNvPr>
          <p:cNvSpPr>
            <a:spLocks noGrp="1"/>
          </p:cNvSpPr>
          <p:nvPr>
            <p:ph type="title"/>
          </p:nvPr>
        </p:nvSpPr>
        <p:spPr/>
        <p:txBody>
          <a:bodyPr/>
          <a:lstStyle/>
          <a:p>
            <a:r>
              <a:rPr lang="en-US" dirty="0"/>
              <a:t>Dataset Preparation</a:t>
            </a:r>
          </a:p>
        </p:txBody>
      </p:sp>
      <p:pic>
        <p:nvPicPr>
          <p:cNvPr id="4" name="Picture 3">
            <a:extLst>
              <a:ext uri="{FF2B5EF4-FFF2-40B4-BE49-F238E27FC236}">
                <a16:creationId xmlns:a16="http://schemas.microsoft.com/office/drawing/2014/main" id="{D4908BCA-472A-AD47-A90F-64FB70CC59AF}"/>
              </a:ext>
            </a:extLst>
          </p:cNvPr>
          <p:cNvPicPr>
            <a:picLocks noChangeAspect="1"/>
          </p:cNvPicPr>
          <p:nvPr/>
        </p:nvPicPr>
        <p:blipFill>
          <a:blip r:embed="rId2"/>
          <a:stretch>
            <a:fillRect/>
          </a:stretch>
        </p:blipFill>
        <p:spPr>
          <a:xfrm>
            <a:off x="892980" y="2124213"/>
            <a:ext cx="10380740" cy="2616752"/>
          </a:xfrm>
          <a:prstGeom prst="rect">
            <a:avLst/>
          </a:prstGeom>
        </p:spPr>
      </p:pic>
    </p:spTree>
    <p:extLst>
      <p:ext uri="{BB962C8B-B14F-4D97-AF65-F5344CB8AC3E}">
        <p14:creationId xmlns:p14="http://schemas.microsoft.com/office/powerpoint/2010/main" val="48624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vider"/>
          <p:cNvSpPr>
            <a:spLocks noGrp="1"/>
          </p:cNvSpPr>
          <p:nvPr>
            <p:ph type="ctrTitle"/>
          </p:nvPr>
        </p:nvSpPr>
        <p:spPr bwMode="gray"/>
        <p:txBody>
          <a:bodyPr/>
          <a:lstStyle/>
          <a:p>
            <a:r>
              <a:rPr lang="en-US" dirty="0"/>
              <a:t>Divider </a:t>
            </a:r>
            <a:r>
              <a:rPr lang="en-US" dirty="0">
                <a:solidFill>
                  <a:schemeClr val="accent1"/>
                </a:solidFill>
              </a:rPr>
              <a:t>page</a:t>
            </a:r>
          </a:p>
        </p:txBody>
      </p:sp>
    </p:spTree>
    <p:extLst>
      <p:ext uri="{BB962C8B-B14F-4D97-AF65-F5344CB8AC3E}">
        <p14:creationId xmlns:p14="http://schemas.microsoft.com/office/powerpoint/2010/main" val="7992050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49CF3-FB66-934C-B522-2EC3B9C82392}"/>
              </a:ext>
            </a:extLst>
          </p:cNvPr>
          <p:cNvSpPr>
            <a:spLocks noGrp="1"/>
          </p:cNvSpPr>
          <p:nvPr>
            <p:ph type="title"/>
          </p:nvPr>
        </p:nvSpPr>
        <p:spPr/>
        <p:txBody>
          <a:bodyPr/>
          <a:lstStyle/>
          <a:p>
            <a:r>
              <a:rPr lang="en-US" dirty="0"/>
              <a:t>Relevance Scoring</a:t>
            </a:r>
          </a:p>
        </p:txBody>
      </p:sp>
      <p:pic>
        <p:nvPicPr>
          <p:cNvPr id="4" name="Picture 3">
            <a:extLst>
              <a:ext uri="{FF2B5EF4-FFF2-40B4-BE49-F238E27FC236}">
                <a16:creationId xmlns:a16="http://schemas.microsoft.com/office/drawing/2014/main" id="{DCD08A08-A378-3344-B3D8-ABB60BFFB92D}"/>
              </a:ext>
            </a:extLst>
          </p:cNvPr>
          <p:cNvPicPr>
            <a:picLocks noChangeAspect="1"/>
          </p:cNvPicPr>
          <p:nvPr/>
        </p:nvPicPr>
        <p:blipFill>
          <a:blip r:embed="rId2"/>
          <a:srcRect/>
          <a:stretch/>
        </p:blipFill>
        <p:spPr>
          <a:xfrm>
            <a:off x="504003" y="890735"/>
            <a:ext cx="11187167" cy="5076530"/>
          </a:xfrm>
          <a:prstGeom prst="rect">
            <a:avLst/>
          </a:prstGeom>
        </p:spPr>
      </p:pic>
    </p:spTree>
    <p:extLst>
      <p:ext uri="{BB962C8B-B14F-4D97-AF65-F5344CB8AC3E}">
        <p14:creationId xmlns:p14="http://schemas.microsoft.com/office/powerpoint/2010/main" val="40578816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p:txBody>
          <a:bodyPr/>
          <a:lstStyle/>
          <a:p>
            <a:r>
              <a:rPr lang="en-US" dirty="0"/>
              <a:t>Points to Discuss</a:t>
            </a:r>
          </a:p>
        </p:txBody>
      </p:sp>
      <p:sp>
        <p:nvSpPr>
          <p:cNvPr id="2" name="TextBox 1">
            <a:extLst>
              <a:ext uri="{FF2B5EF4-FFF2-40B4-BE49-F238E27FC236}">
                <a16:creationId xmlns:a16="http://schemas.microsoft.com/office/drawing/2014/main" id="{287DD973-9C35-6348-B7BE-EBC7E8AD1023}"/>
              </a:ext>
            </a:extLst>
          </p:cNvPr>
          <p:cNvSpPr txBox="1"/>
          <p:nvPr/>
        </p:nvSpPr>
        <p:spPr>
          <a:xfrm>
            <a:off x="504001" y="1641539"/>
            <a:ext cx="11186476" cy="1477328"/>
          </a:xfrm>
          <a:prstGeom prst="rect">
            <a:avLst/>
          </a:prstGeom>
          <a:noFill/>
        </p:spPr>
        <p:txBody>
          <a:bodyPr wrap="square" lIns="0" tIns="0" rIns="0" bIns="0" rtlCol="0">
            <a:spAutoFit/>
          </a:bodyPr>
          <a:lstStyle/>
          <a:p>
            <a:pPr marL="285750" indent="-285750" fontAlgn="base">
              <a:spcBef>
                <a:spcPct val="50000"/>
              </a:spcBef>
              <a:spcAft>
                <a:spcPct val="0"/>
              </a:spcAft>
              <a:buClr>
                <a:srgbClr val="F0AB00"/>
              </a:buClr>
              <a:buSzPct val="80000"/>
              <a:buFont typeface="Arial" panose="020B0604020202020204" pitchFamily="34" charset="0"/>
              <a:buChar char="•"/>
            </a:pPr>
            <a:r>
              <a:rPr lang="en-US" sz="2400" kern="0" dirty="0">
                <a:ea typeface="Arial Unicode MS" pitchFamily="34" charset="-128"/>
                <a:cs typeface="Arial Unicode MS" pitchFamily="34" charset="-128"/>
              </a:rPr>
              <a:t>Retrieving Articles</a:t>
            </a:r>
          </a:p>
          <a:p>
            <a:pPr marL="285750" indent="-285750" fontAlgn="base">
              <a:spcBef>
                <a:spcPct val="50000"/>
              </a:spcBef>
              <a:spcAft>
                <a:spcPct val="0"/>
              </a:spcAft>
              <a:buClr>
                <a:srgbClr val="F0AB00"/>
              </a:buClr>
              <a:buSzPct val="80000"/>
              <a:buFont typeface="Arial" panose="020B0604020202020204" pitchFamily="34" charset="0"/>
              <a:buChar char="•"/>
            </a:pPr>
            <a:r>
              <a:rPr lang="en-US" sz="2400" kern="0" dirty="0">
                <a:ea typeface="Arial Unicode MS" pitchFamily="34" charset="-128"/>
                <a:cs typeface="Arial Unicode MS" pitchFamily="34" charset="-128"/>
              </a:rPr>
              <a:t>Combining scores calculated for 2 countries</a:t>
            </a:r>
          </a:p>
          <a:p>
            <a:pPr marL="285750" indent="-285750" fontAlgn="base">
              <a:spcBef>
                <a:spcPct val="50000"/>
              </a:spcBef>
              <a:spcAft>
                <a:spcPct val="0"/>
              </a:spcAft>
              <a:buClr>
                <a:srgbClr val="F0AB00"/>
              </a:buClr>
              <a:buSzPct val="80000"/>
              <a:buFont typeface="Arial" panose="020B0604020202020204" pitchFamily="34" charset="0"/>
              <a:buChar char="•"/>
            </a:pPr>
            <a:r>
              <a:rPr lang="en-US" sz="2400" kern="0" dirty="0">
                <a:ea typeface="Arial Unicode MS" pitchFamily="34" charset="-128"/>
                <a:cs typeface="Arial Unicode MS" pitchFamily="34" charset="-128"/>
              </a:rPr>
              <a:t>Finding context country</a:t>
            </a:r>
          </a:p>
        </p:txBody>
      </p:sp>
    </p:spTree>
    <p:extLst>
      <p:ext uri="{BB962C8B-B14F-4D97-AF65-F5344CB8AC3E}">
        <p14:creationId xmlns:p14="http://schemas.microsoft.com/office/powerpoint/2010/main" val="29923880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7AD6B6-7EC8-104F-9140-3677318B9235}"/>
              </a:ext>
            </a:extLst>
          </p:cNvPr>
          <p:cNvSpPr>
            <a:spLocks noGrp="1"/>
          </p:cNvSpPr>
          <p:nvPr>
            <p:ph type="body" sz="quarter" idx="10"/>
          </p:nvPr>
        </p:nvSpPr>
        <p:spPr/>
        <p:txBody>
          <a:bodyPr/>
          <a:lstStyle/>
          <a:p>
            <a:r>
              <a:rPr lang="en-US" b="1" dirty="0"/>
              <a:t>Challenges</a:t>
            </a:r>
            <a:r>
              <a:rPr lang="en-US" dirty="0"/>
              <a:t>:</a:t>
            </a:r>
          </a:p>
          <a:p>
            <a:pPr marL="342900" indent="-342900">
              <a:buFont typeface="Arial" panose="020B0604020202020204" pitchFamily="34" charset="0"/>
              <a:buChar char="•"/>
            </a:pPr>
            <a:r>
              <a:rPr lang="en-US" dirty="0"/>
              <a:t>Searching together for all factors is difficult</a:t>
            </a:r>
          </a:p>
          <a:p>
            <a:pPr marL="342900" indent="-342900">
              <a:buFont typeface="Arial" panose="020B0604020202020204" pitchFamily="34" charset="0"/>
              <a:buChar char="•"/>
            </a:pPr>
            <a:r>
              <a:rPr lang="en-US" dirty="0"/>
              <a:t>If search is performed one factor at a time many irrelevant articles are returned.</a:t>
            </a:r>
          </a:p>
          <a:p>
            <a:endParaRPr lang="en-US" dirty="0"/>
          </a:p>
          <a:p>
            <a:r>
              <a:rPr lang="en-US" dirty="0"/>
              <a:t>Currently we are trying to manually build a dataset that is suitable for analysis of process flow.</a:t>
            </a:r>
          </a:p>
          <a:p>
            <a:r>
              <a:rPr lang="en-US" dirty="0"/>
              <a:t>The approach can be later improved as and when we get access to news APIs.</a:t>
            </a:r>
          </a:p>
        </p:txBody>
      </p:sp>
      <p:sp>
        <p:nvSpPr>
          <p:cNvPr id="3" name="Title 2">
            <a:extLst>
              <a:ext uri="{FF2B5EF4-FFF2-40B4-BE49-F238E27FC236}">
                <a16:creationId xmlns:a16="http://schemas.microsoft.com/office/drawing/2014/main" id="{CC1CFF42-FB24-5247-BF1C-FA75D2D7FE21}"/>
              </a:ext>
            </a:extLst>
          </p:cNvPr>
          <p:cNvSpPr>
            <a:spLocks noGrp="1"/>
          </p:cNvSpPr>
          <p:nvPr>
            <p:ph type="title"/>
          </p:nvPr>
        </p:nvSpPr>
        <p:spPr/>
        <p:txBody>
          <a:bodyPr/>
          <a:lstStyle/>
          <a:p>
            <a:r>
              <a:rPr lang="en-US" dirty="0"/>
              <a:t>Articles Retrieval</a:t>
            </a:r>
          </a:p>
        </p:txBody>
      </p:sp>
    </p:spTree>
    <p:extLst>
      <p:ext uri="{BB962C8B-B14F-4D97-AF65-F5344CB8AC3E}">
        <p14:creationId xmlns:p14="http://schemas.microsoft.com/office/powerpoint/2010/main" val="5149458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D1CEBEE-25B3-3345-8915-A5A98D8EA333}"/>
              </a:ext>
            </a:extLst>
          </p:cNvPr>
          <p:cNvSpPr>
            <a:spLocks noGrp="1"/>
          </p:cNvSpPr>
          <p:nvPr>
            <p:ph type="body" sz="quarter" idx="10"/>
          </p:nvPr>
        </p:nvSpPr>
        <p:spPr/>
        <p:txBody>
          <a:bodyPr/>
          <a:lstStyle/>
          <a:p>
            <a:r>
              <a:rPr lang="en-US" dirty="0"/>
              <a:t>Combine sentiment and </a:t>
            </a:r>
            <a:r>
              <a:rPr lang="en-US" dirty="0" err="1"/>
              <a:t>tfidf</a:t>
            </a:r>
            <a:r>
              <a:rPr lang="en-US" dirty="0"/>
              <a:t> score</a:t>
            </a:r>
          </a:p>
          <a:p>
            <a:endParaRPr lang="en-US" dirty="0"/>
          </a:p>
          <a:p>
            <a:r>
              <a:rPr lang="en-US" dirty="0"/>
              <a:t>Methods that can be used:</a:t>
            </a:r>
          </a:p>
          <a:p>
            <a:pPr marL="457200" indent="-457200">
              <a:buFont typeface="+mj-lt"/>
              <a:buAutoNum type="arabicPeriod"/>
            </a:pPr>
            <a:r>
              <a:rPr lang="en-US" dirty="0"/>
              <a:t>Arithmetic difference: numerator country score – denominator country score</a:t>
            </a:r>
          </a:p>
          <a:p>
            <a:pPr marL="457200" indent="-457200">
              <a:buFont typeface="+mj-lt"/>
              <a:buAutoNum type="arabicPeriod"/>
            </a:pPr>
            <a:r>
              <a:rPr lang="en-US" dirty="0"/>
              <a:t>Difference of logs: log(</a:t>
            </a:r>
            <a:r>
              <a:rPr lang="en-US" dirty="0" err="1"/>
              <a:t>numerator_score</a:t>
            </a:r>
            <a:r>
              <a:rPr lang="en-US" dirty="0"/>
              <a:t>) – log(</a:t>
            </a:r>
            <a:r>
              <a:rPr lang="en-US" dirty="0" err="1"/>
              <a:t>denominator_score</a:t>
            </a:r>
            <a:r>
              <a:rPr lang="en-US" dirty="0"/>
              <a:t>)</a:t>
            </a:r>
          </a:p>
          <a:p>
            <a:pPr marL="457200" indent="-457200">
              <a:buFont typeface="+mj-lt"/>
              <a:buAutoNum type="arabicPeriod"/>
            </a:pPr>
            <a:r>
              <a:rPr lang="en-US" dirty="0"/>
              <a:t>Ratio: </a:t>
            </a:r>
            <a:r>
              <a:rPr lang="en-US" dirty="0" err="1"/>
              <a:t>numerator_score</a:t>
            </a:r>
            <a:r>
              <a:rPr lang="en-US" dirty="0"/>
              <a:t> / </a:t>
            </a:r>
            <a:r>
              <a:rPr lang="en-US" dirty="0" err="1"/>
              <a:t>denominator_score</a:t>
            </a:r>
            <a:endParaRPr lang="en-US" dirty="0"/>
          </a:p>
          <a:p>
            <a:pPr marL="457200" indent="-457200">
              <a:buFont typeface="+mj-lt"/>
              <a:buAutoNum type="arabicPeriod"/>
            </a:pPr>
            <a:endParaRPr lang="en-US" dirty="0"/>
          </a:p>
          <a:p>
            <a:r>
              <a:rPr lang="en-US" dirty="0"/>
              <a:t>We need to run experiments to check which method gives acceptable results.</a:t>
            </a:r>
          </a:p>
        </p:txBody>
      </p:sp>
      <p:sp>
        <p:nvSpPr>
          <p:cNvPr id="3" name="Title 2">
            <a:extLst>
              <a:ext uri="{FF2B5EF4-FFF2-40B4-BE49-F238E27FC236}">
                <a16:creationId xmlns:a16="http://schemas.microsoft.com/office/drawing/2014/main" id="{A59135CA-C41A-5242-ACC3-C041ECBABA0C}"/>
              </a:ext>
            </a:extLst>
          </p:cNvPr>
          <p:cNvSpPr>
            <a:spLocks noGrp="1"/>
          </p:cNvSpPr>
          <p:nvPr>
            <p:ph type="title"/>
          </p:nvPr>
        </p:nvSpPr>
        <p:spPr/>
        <p:txBody>
          <a:bodyPr/>
          <a:lstStyle/>
          <a:p>
            <a:r>
              <a:rPr lang="en-US" dirty="0"/>
              <a:t>Combining scores computed for two countries in the transaction</a:t>
            </a:r>
          </a:p>
        </p:txBody>
      </p:sp>
    </p:spTree>
    <p:extLst>
      <p:ext uri="{BB962C8B-B14F-4D97-AF65-F5344CB8AC3E}">
        <p14:creationId xmlns:p14="http://schemas.microsoft.com/office/powerpoint/2010/main" val="34940214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A1B782-E07B-FA45-B649-2CBCD61DFD3B}"/>
              </a:ext>
            </a:extLst>
          </p:cNvPr>
          <p:cNvSpPr>
            <a:spLocks noGrp="1"/>
          </p:cNvSpPr>
          <p:nvPr>
            <p:ph type="body" sz="quarter" idx="10"/>
          </p:nvPr>
        </p:nvSpPr>
        <p:spPr/>
        <p:txBody>
          <a:bodyPr>
            <a:normAutofit fontScale="92500" lnSpcReduction="20000"/>
          </a:bodyPr>
          <a:lstStyle/>
          <a:p>
            <a:pPr indent="-457200"/>
            <a:r>
              <a:rPr lang="en-US" dirty="0"/>
              <a:t>In this step we determine the country that relates to an influencing factor mentioned in the article.</a:t>
            </a:r>
          </a:p>
          <a:p>
            <a:r>
              <a:rPr lang="en-US" dirty="0"/>
              <a:t>There are mainly 3 types of articles:</a:t>
            </a:r>
          </a:p>
          <a:p>
            <a:pPr marL="457200" indent="-457200">
              <a:buFont typeface="+mj-lt"/>
              <a:buAutoNum type="arabicPeriod"/>
            </a:pPr>
            <a:r>
              <a:rPr lang="en-US" dirty="0"/>
              <a:t>Articles talking about one single country</a:t>
            </a:r>
          </a:p>
          <a:p>
            <a:pPr marL="457200" indent="-457200">
              <a:buFont typeface="+mj-lt"/>
              <a:buAutoNum type="arabicPeriod"/>
            </a:pPr>
            <a:r>
              <a:rPr lang="en-US" dirty="0"/>
              <a:t>Articles comparing two countries</a:t>
            </a:r>
          </a:p>
          <a:p>
            <a:pPr marL="457200" indent="-457200">
              <a:buFont typeface="+mj-lt"/>
              <a:buAutoNum type="arabicPeriod"/>
            </a:pPr>
            <a:r>
              <a:rPr lang="en-US" dirty="0"/>
              <a:t>Articles talking majorly about one country with brief mention of some other country</a:t>
            </a:r>
          </a:p>
          <a:p>
            <a:r>
              <a:rPr lang="en-US" sz="1300" dirty="0"/>
              <a:t>Example article links: </a:t>
            </a:r>
            <a:r>
              <a:rPr lang="en-US" sz="1300" dirty="0">
                <a:hlinkClick r:id="rId2"/>
              </a:rPr>
              <a:t>https://www.nationalheraldindia.com/opinion/indo-us-ties-contingent-on-indian-economy-reforms-and-openness</a:t>
            </a:r>
            <a:br>
              <a:rPr lang="en-US" sz="1300" dirty="0"/>
            </a:br>
            <a:r>
              <a:rPr lang="en-US" sz="1300" dirty="0">
                <a:hlinkClick r:id="rId3"/>
              </a:rPr>
              <a:t>https://www.pinsentmasons.com/out-law/guides/employment-regulations-in-the-abu-dhabi-global-market</a:t>
            </a:r>
            <a:endParaRPr lang="en-US" dirty="0"/>
          </a:p>
          <a:p>
            <a:r>
              <a:rPr lang="en-US" dirty="0"/>
              <a:t>Methods to find context country:</a:t>
            </a:r>
          </a:p>
          <a:p>
            <a:pPr marL="342900" indent="-342900">
              <a:buFont typeface="Arial" panose="020B0604020202020204" pitchFamily="34" charset="0"/>
              <a:buChar char="•"/>
            </a:pPr>
            <a:r>
              <a:rPr lang="en-US" dirty="0"/>
              <a:t>Geographical location (country/state/city) mention frequency</a:t>
            </a:r>
          </a:p>
          <a:p>
            <a:pPr marL="342900" indent="-342900">
              <a:buFont typeface="Arial" panose="020B0604020202020204" pitchFamily="34" charset="0"/>
              <a:buChar char="•"/>
            </a:pPr>
            <a:r>
              <a:rPr lang="en-US" dirty="0"/>
              <a:t>Dependency parse</a:t>
            </a:r>
          </a:p>
          <a:p>
            <a:pPr marL="342900" indent="-342900">
              <a:buFont typeface="Arial" panose="020B0604020202020204" pitchFamily="34" charset="0"/>
              <a:buChar char="•"/>
            </a:pPr>
            <a:r>
              <a:rPr lang="en-US" dirty="0"/>
              <a:t>Coreference resolution</a:t>
            </a:r>
          </a:p>
        </p:txBody>
      </p:sp>
      <p:sp>
        <p:nvSpPr>
          <p:cNvPr id="3" name="Title 2">
            <a:extLst>
              <a:ext uri="{FF2B5EF4-FFF2-40B4-BE49-F238E27FC236}">
                <a16:creationId xmlns:a16="http://schemas.microsoft.com/office/drawing/2014/main" id="{70791BEE-E372-7E46-BC19-E27A957FBF97}"/>
              </a:ext>
            </a:extLst>
          </p:cNvPr>
          <p:cNvSpPr>
            <a:spLocks noGrp="1"/>
          </p:cNvSpPr>
          <p:nvPr>
            <p:ph type="title"/>
          </p:nvPr>
        </p:nvSpPr>
        <p:spPr/>
        <p:txBody>
          <a:bodyPr/>
          <a:lstStyle/>
          <a:p>
            <a:r>
              <a:rPr lang="en-US" dirty="0"/>
              <a:t>Finding Context Country</a:t>
            </a:r>
          </a:p>
        </p:txBody>
      </p:sp>
    </p:spTree>
    <p:extLst>
      <p:ext uri="{BB962C8B-B14F-4D97-AF65-F5344CB8AC3E}">
        <p14:creationId xmlns:p14="http://schemas.microsoft.com/office/powerpoint/2010/main" val="32007601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7AD6B6-7EC8-104F-9140-3677318B9235}"/>
              </a:ext>
            </a:extLst>
          </p:cNvPr>
          <p:cNvSpPr>
            <a:spLocks noGrp="1"/>
          </p:cNvSpPr>
          <p:nvPr>
            <p:ph type="body" sz="quarter" idx="10"/>
          </p:nvPr>
        </p:nvSpPr>
        <p:spPr/>
        <p:txBody>
          <a:bodyPr>
            <a:normAutofit/>
          </a:bodyPr>
          <a:lstStyle/>
          <a:p>
            <a:r>
              <a:rPr lang="en-US" dirty="0"/>
              <a:t>Articles are retrieved using Google News API to get the information with the headers shown below.</a:t>
            </a:r>
          </a:p>
          <a:p>
            <a:endParaRPr lang="en-US" dirty="0"/>
          </a:p>
          <a:p>
            <a:endParaRPr lang="en-US" dirty="0"/>
          </a:p>
          <a:p>
            <a:pPr marL="342900" indent="-342900">
              <a:buFont typeface="Arial" panose="020B0604020202020204" pitchFamily="34" charset="0"/>
              <a:buChar char="•"/>
            </a:pPr>
            <a:r>
              <a:rPr lang="en-US" dirty="0"/>
              <a:t>Countries and the corresponding influencing factors are identified for a particular transaction.</a:t>
            </a:r>
          </a:p>
          <a:p>
            <a:pPr marL="342900" indent="-342900">
              <a:buFont typeface="Arial" panose="020B0604020202020204" pitchFamily="34" charset="0"/>
              <a:buChar char="•"/>
            </a:pPr>
            <a:r>
              <a:rPr lang="en-US" dirty="0"/>
              <a:t>Various combinations of these countries and influencing factors are used to generate search terms for that transaction.</a:t>
            </a:r>
          </a:p>
          <a:p>
            <a:pPr marL="342900" indent="-342900">
              <a:buFont typeface="Arial" panose="020B0604020202020204" pitchFamily="34" charset="0"/>
              <a:buChar char="•"/>
            </a:pPr>
            <a:r>
              <a:rPr lang="en-US" dirty="0"/>
              <a:t>These generated search terms are then used with the API to retrieve articles.</a:t>
            </a:r>
          </a:p>
          <a:p>
            <a:pPr marL="342900" indent="-342900">
              <a:buFont typeface="Arial" panose="020B0604020202020204" pitchFamily="34" charset="0"/>
              <a:buChar char="•"/>
            </a:pPr>
            <a:r>
              <a:rPr lang="en-US" dirty="0"/>
              <a:t>Examples of search terms: </a:t>
            </a:r>
            <a:r>
              <a:rPr lang="en-US" dirty="0" err="1"/>
              <a:t>usa</a:t>
            </a:r>
            <a:r>
              <a:rPr lang="en-US" dirty="0"/>
              <a:t> </a:t>
            </a:r>
            <a:r>
              <a:rPr lang="en-US" dirty="0" err="1"/>
              <a:t>india</a:t>
            </a:r>
            <a:r>
              <a:rPr lang="en-US" dirty="0"/>
              <a:t> petroleum, </a:t>
            </a:r>
            <a:r>
              <a:rPr lang="en-US" dirty="0" err="1"/>
              <a:t>usa</a:t>
            </a:r>
            <a:r>
              <a:rPr lang="en-US" dirty="0"/>
              <a:t> </a:t>
            </a:r>
            <a:r>
              <a:rPr lang="en-US" dirty="0" err="1"/>
              <a:t>india</a:t>
            </a:r>
            <a:r>
              <a:rPr lang="en-US" dirty="0"/>
              <a:t> </a:t>
            </a:r>
            <a:r>
              <a:rPr lang="en-US" dirty="0" err="1"/>
              <a:t>gdp</a:t>
            </a:r>
            <a:r>
              <a:rPr lang="en-US" dirty="0"/>
              <a:t>, china trade import export.</a:t>
            </a:r>
          </a:p>
          <a:p>
            <a:endParaRPr lang="en-US" dirty="0"/>
          </a:p>
        </p:txBody>
      </p:sp>
      <p:sp>
        <p:nvSpPr>
          <p:cNvPr id="3" name="Title 2">
            <a:extLst>
              <a:ext uri="{FF2B5EF4-FFF2-40B4-BE49-F238E27FC236}">
                <a16:creationId xmlns:a16="http://schemas.microsoft.com/office/drawing/2014/main" id="{CC1CFF42-FB24-5247-BF1C-FA75D2D7FE21}"/>
              </a:ext>
            </a:extLst>
          </p:cNvPr>
          <p:cNvSpPr>
            <a:spLocks noGrp="1"/>
          </p:cNvSpPr>
          <p:nvPr>
            <p:ph type="title"/>
          </p:nvPr>
        </p:nvSpPr>
        <p:spPr/>
        <p:txBody>
          <a:bodyPr/>
          <a:lstStyle/>
          <a:p>
            <a:r>
              <a:rPr lang="en-US" dirty="0"/>
              <a:t>Articles Retrieval</a:t>
            </a:r>
          </a:p>
        </p:txBody>
      </p:sp>
      <p:graphicFrame>
        <p:nvGraphicFramePr>
          <p:cNvPr id="5" name="Table 5">
            <a:extLst>
              <a:ext uri="{FF2B5EF4-FFF2-40B4-BE49-F238E27FC236}">
                <a16:creationId xmlns:a16="http://schemas.microsoft.com/office/drawing/2014/main" id="{9C54E667-E813-AB4F-8904-FC08E2BC1107}"/>
              </a:ext>
            </a:extLst>
          </p:cNvPr>
          <p:cNvGraphicFramePr>
            <a:graphicFrameLocks noGrp="1"/>
          </p:cNvGraphicFramePr>
          <p:nvPr>
            <p:extLst>
              <p:ext uri="{D42A27DB-BD31-4B8C-83A1-F6EECF244321}">
                <p14:modId xmlns:p14="http://schemas.microsoft.com/office/powerpoint/2010/main" val="397617472"/>
              </p:ext>
            </p:extLst>
          </p:nvPr>
        </p:nvGraphicFramePr>
        <p:xfrm>
          <a:off x="503999" y="2134230"/>
          <a:ext cx="9553047" cy="370840"/>
        </p:xfrm>
        <a:graphic>
          <a:graphicData uri="http://schemas.openxmlformats.org/drawingml/2006/table">
            <a:tbl>
              <a:tblPr firstRow="1" bandRow="1">
                <a:tableStyleId>{2D5ABB26-0587-4C30-8999-92F81FD0307C}</a:tableStyleId>
              </a:tblPr>
              <a:tblGrid>
                <a:gridCol w="1364721">
                  <a:extLst>
                    <a:ext uri="{9D8B030D-6E8A-4147-A177-3AD203B41FA5}">
                      <a16:colId xmlns:a16="http://schemas.microsoft.com/office/drawing/2014/main" val="2582202878"/>
                    </a:ext>
                  </a:extLst>
                </a:gridCol>
                <a:gridCol w="1364721">
                  <a:extLst>
                    <a:ext uri="{9D8B030D-6E8A-4147-A177-3AD203B41FA5}">
                      <a16:colId xmlns:a16="http://schemas.microsoft.com/office/drawing/2014/main" val="2371957429"/>
                    </a:ext>
                  </a:extLst>
                </a:gridCol>
                <a:gridCol w="1364721">
                  <a:extLst>
                    <a:ext uri="{9D8B030D-6E8A-4147-A177-3AD203B41FA5}">
                      <a16:colId xmlns:a16="http://schemas.microsoft.com/office/drawing/2014/main" val="3622552751"/>
                    </a:ext>
                  </a:extLst>
                </a:gridCol>
                <a:gridCol w="1364721">
                  <a:extLst>
                    <a:ext uri="{9D8B030D-6E8A-4147-A177-3AD203B41FA5}">
                      <a16:colId xmlns:a16="http://schemas.microsoft.com/office/drawing/2014/main" val="1076698751"/>
                    </a:ext>
                  </a:extLst>
                </a:gridCol>
                <a:gridCol w="1364721">
                  <a:extLst>
                    <a:ext uri="{9D8B030D-6E8A-4147-A177-3AD203B41FA5}">
                      <a16:colId xmlns:a16="http://schemas.microsoft.com/office/drawing/2014/main" val="569393311"/>
                    </a:ext>
                  </a:extLst>
                </a:gridCol>
                <a:gridCol w="1364721">
                  <a:extLst>
                    <a:ext uri="{9D8B030D-6E8A-4147-A177-3AD203B41FA5}">
                      <a16:colId xmlns:a16="http://schemas.microsoft.com/office/drawing/2014/main" val="3133091991"/>
                    </a:ext>
                  </a:extLst>
                </a:gridCol>
                <a:gridCol w="1364721">
                  <a:extLst>
                    <a:ext uri="{9D8B030D-6E8A-4147-A177-3AD203B41FA5}">
                      <a16:colId xmlns:a16="http://schemas.microsoft.com/office/drawing/2014/main" val="3247729443"/>
                    </a:ext>
                  </a:extLst>
                </a:gridCol>
              </a:tblGrid>
              <a:tr h="370840">
                <a:tc>
                  <a:txBody>
                    <a:bodyPr/>
                    <a:lstStyle/>
                    <a:p>
                      <a:pPr algn="ctr"/>
                      <a:r>
                        <a:rPr lang="en-US" sz="1800" dirty="0"/>
                        <a:t>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t>Source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t>Author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t>Title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t>Article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t>Summary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t>Link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4792120"/>
                  </a:ext>
                </a:extLst>
              </a:tr>
            </a:tbl>
          </a:graphicData>
        </a:graphic>
      </p:graphicFrame>
    </p:spTree>
    <p:extLst>
      <p:ext uri="{BB962C8B-B14F-4D97-AF65-F5344CB8AC3E}">
        <p14:creationId xmlns:p14="http://schemas.microsoft.com/office/powerpoint/2010/main" val="13719228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bwMode="gray"/>
        <p:txBody>
          <a:bodyPr/>
          <a:lstStyle/>
          <a:p>
            <a:pPr lvl="0"/>
            <a:r>
              <a:rPr lang="en-US" dirty="0"/>
              <a:t>First level</a:t>
            </a:r>
          </a:p>
          <a:p>
            <a:pPr lvl="1"/>
            <a:r>
              <a:rPr lang="en-US" dirty="0"/>
              <a:t>Second level</a:t>
            </a:r>
          </a:p>
          <a:p>
            <a:pPr lvl="2"/>
            <a:r>
              <a:rPr lang="en-US" dirty="0"/>
              <a:t>Third level</a:t>
            </a:r>
          </a:p>
        </p:txBody>
      </p:sp>
      <p:sp>
        <p:nvSpPr>
          <p:cNvPr id="4" name="Title"/>
          <p:cNvSpPr>
            <a:spLocks noGrp="1"/>
          </p:cNvSpPr>
          <p:nvPr>
            <p:ph type="title"/>
          </p:nvPr>
        </p:nvSpPr>
        <p:spPr bwMode="gray"/>
        <p:txBody>
          <a:bodyPr/>
          <a:lstStyle/>
          <a:p>
            <a:r>
              <a:rPr lang="en-US" dirty="0"/>
              <a:t>Insert page title (sentence case)</a:t>
            </a:r>
          </a:p>
        </p:txBody>
      </p:sp>
      <p:grpSp>
        <p:nvGrpSpPr>
          <p:cNvPr id="9" name="Group 8">
            <a:extLst>
              <a:ext uri="{FF2B5EF4-FFF2-40B4-BE49-F238E27FC236}">
                <a16:creationId xmlns:a16="http://schemas.microsoft.com/office/drawing/2014/main" id="{5BF28123-76F7-49B1-8B0B-20245CD7853F}"/>
              </a:ext>
            </a:extLst>
          </p:cNvPr>
          <p:cNvGrpSpPr/>
          <p:nvPr/>
        </p:nvGrpSpPr>
        <p:grpSpPr>
          <a:xfrm>
            <a:off x="2626973" y="1620000"/>
            <a:ext cx="3118507" cy="3874789"/>
            <a:chOff x="2626973" y="1620000"/>
            <a:chExt cx="3118507" cy="3874789"/>
          </a:xfrm>
        </p:grpSpPr>
        <p:sp>
          <p:nvSpPr>
            <p:cNvPr id="5" name="Information to list level button" descr="Description of the list level funcionality while working with text placeholders" title="Description list level buttons"/>
            <p:cNvSpPr/>
            <p:nvPr/>
          </p:nvSpPr>
          <p:spPr bwMode="gray">
            <a:xfrm>
              <a:off x="2626973" y="1620000"/>
              <a:ext cx="3118507" cy="3874789"/>
            </a:xfrm>
            <a:prstGeom prst="roundRect">
              <a:avLst>
                <a:gd name="adj" fmla="val 5631"/>
              </a:avLst>
            </a:prstGeom>
            <a:solidFill>
              <a:srgbClr val="FFFF00"/>
            </a:solidFill>
            <a:ln w="6350" algn="ctr">
              <a:noFill/>
              <a:miter lim="800000"/>
              <a:headEnd/>
              <a:tailEnd/>
            </a:ln>
          </p:spPr>
          <p:txBody>
            <a:bodyPr lIns="90000" tIns="72000" rIns="90000" bIns="72000" rtlCol="0" anchor="t" anchorCtr="0"/>
            <a:lstStyle/>
            <a:p>
              <a:pPr>
                <a:spcBef>
                  <a:spcPts val="600"/>
                </a:spcBef>
                <a:buClr>
                  <a:schemeClr val="accent1"/>
                </a:buClr>
                <a:buSzPct val="80000"/>
                <a:defRPr/>
              </a:pPr>
              <a:r>
                <a:rPr lang="en-US" sz="1000" b="1" kern="0" dirty="0">
                  <a:ea typeface="Arial Unicode MS" pitchFamily="34" charset="-128"/>
                  <a:cs typeface="Arial Unicode MS" pitchFamily="34" charset="-128"/>
                  <a:sym typeface="Arial"/>
                </a:rPr>
                <a:t>NOTE: </a:t>
              </a:r>
              <a:r>
                <a:rPr lang="en-US" sz="1000" kern="0" dirty="0">
                  <a:ea typeface="Arial Unicode MS" pitchFamily="34" charset="-128"/>
                  <a:cs typeface="Arial Unicode MS" pitchFamily="34" charset="-128"/>
                  <a:sym typeface="Arial"/>
                </a:rPr>
                <a:t>Delete the yellow stickers when finished.</a:t>
              </a:r>
            </a:p>
            <a:p>
              <a:pPr>
                <a:spcBef>
                  <a:spcPts val="600"/>
                </a:spcBef>
                <a:buClr>
                  <a:schemeClr val="accent1"/>
                </a:buClr>
                <a:buSzPct val="80000"/>
                <a:defRPr/>
              </a:pPr>
              <a:r>
                <a:rPr lang="en-US" sz="1000" dirty="0"/>
                <a:t>The text placeholders have different, preformatted text levels. Each level has different formatting </a:t>
              </a:r>
              <a:br>
                <a:rPr lang="en-US" sz="1000" dirty="0"/>
              </a:br>
              <a:r>
                <a:rPr lang="en-US" sz="1000" dirty="0"/>
                <a:t>(font size, indent, bullet).</a:t>
              </a:r>
            </a:p>
            <a:p>
              <a:pPr>
                <a:spcBef>
                  <a:spcPts val="600"/>
                </a:spcBef>
                <a:buClr>
                  <a:schemeClr val="accent1"/>
                </a:buClr>
                <a:buSzPct val="80000"/>
                <a:defRPr/>
              </a:pPr>
              <a:r>
                <a:rPr lang="en-US" sz="1000" dirty="0"/>
                <a:t>To jump between the preformatted text levels, use the </a:t>
              </a:r>
              <a:r>
                <a:rPr lang="en-US" sz="1000" i="1" dirty="0"/>
                <a:t>Increase</a:t>
              </a:r>
              <a:r>
                <a:rPr lang="en-US" sz="1000" dirty="0"/>
                <a:t> </a:t>
              </a:r>
              <a:r>
                <a:rPr lang="en-US" sz="1000" i="1" dirty="0"/>
                <a:t>List Level </a:t>
              </a:r>
              <a:r>
                <a:rPr lang="en-US" sz="1000" dirty="0"/>
                <a:t>and </a:t>
              </a:r>
              <a:r>
                <a:rPr lang="en-US" sz="1000" i="1" dirty="0"/>
                <a:t>Decrease</a:t>
              </a:r>
              <a:r>
                <a:rPr lang="en-US" sz="1000" dirty="0"/>
                <a:t> </a:t>
              </a:r>
              <a:r>
                <a:rPr lang="en-US" sz="1000" i="1" dirty="0"/>
                <a:t>List Level </a:t>
              </a:r>
              <a:r>
                <a:rPr lang="en-US" sz="1000" dirty="0"/>
                <a:t>buttons in the </a:t>
              </a:r>
              <a:r>
                <a:rPr lang="en-US" sz="1000" i="1" dirty="0"/>
                <a:t>Paragraph</a:t>
              </a:r>
              <a:r>
                <a:rPr lang="en-US" sz="1000" dirty="0"/>
                <a:t> toolbar.</a:t>
              </a:r>
            </a:p>
            <a:p>
              <a:pPr>
                <a:spcBef>
                  <a:spcPts val="600"/>
                </a:spcBef>
                <a:buClr>
                  <a:schemeClr val="accent1"/>
                </a:buClr>
                <a:buSzPct val="80000"/>
                <a:defRPr/>
              </a:pPr>
              <a:endParaRPr lang="en-US" sz="1000" dirty="0"/>
            </a:p>
            <a:p>
              <a:pPr>
                <a:spcBef>
                  <a:spcPts val="600"/>
                </a:spcBef>
                <a:buClr>
                  <a:schemeClr val="accent1"/>
                </a:buClr>
                <a:buSzPct val="80000"/>
                <a:defRPr/>
              </a:pPr>
              <a:endParaRPr lang="en-US" sz="1000" dirty="0"/>
            </a:p>
            <a:p>
              <a:pPr>
                <a:spcBef>
                  <a:spcPts val="600"/>
                </a:spcBef>
                <a:buClr>
                  <a:schemeClr val="accent1"/>
                </a:buClr>
                <a:buSzPct val="80000"/>
                <a:defRPr/>
              </a:pPr>
              <a:endParaRPr lang="en-US" sz="1000" dirty="0"/>
            </a:p>
            <a:p>
              <a:pPr>
                <a:spcBef>
                  <a:spcPts val="600"/>
                </a:spcBef>
                <a:buClr>
                  <a:schemeClr val="accent1"/>
                </a:buClr>
                <a:buSzPct val="80000"/>
                <a:defRPr/>
              </a:pPr>
              <a:endParaRPr lang="en-US" sz="1000" dirty="0"/>
            </a:p>
            <a:p>
              <a:pPr marL="136525" indent="-136525">
                <a:spcBef>
                  <a:spcPts val="1200"/>
                </a:spcBef>
                <a:buClr>
                  <a:schemeClr val="tx1"/>
                </a:buClr>
                <a:buSzPct val="100000"/>
                <a:buFont typeface="Arial" panose="020B0604020202020204" pitchFamily="34" charset="0"/>
                <a:buChar char="•"/>
                <a:defRPr/>
              </a:pPr>
              <a:r>
                <a:rPr lang="en-US" sz="1000" dirty="0"/>
                <a:t>Type your text in the placeholder.</a:t>
              </a:r>
            </a:p>
            <a:p>
              <a:pPr marL="136525" indent="-136525">
                <a:spcBef>
                  <a:spcPts val="600"/>
                </a:spcBef>
                <a:buClr>
                  <a:schemeClr val="tx1"/>
                </a:buClr>
                <a:buSzPct val="100000"/>
                <a:buFont typeface="Arial" panose="020B0604020202020204" pitchFamily="34" charset="0"/>
                <a:buChar char="•"/>
                <a:defRPr/>
              </a:pPr>
              <a:r>
                <a:rPr lang="en-US" sz="1000" dirty="0"/>
                <a:t>Click </a:t>
              </a:r>
              <a:r>
                <a:rPr lang="en-US" sz="1000" i="1" dirty="0"/>
                <a:t>the Increase List Level </a:t>
              </a:r>
              <a:r>
                <a:rPr lang="en-US" sz="1000" dirty="0"/>
                <a:t>button in the </a:t>
              </a:r>
              <a:r>
                <a:rPr lang="en-US" sz="1000" i="1" dirty="0"/>
                <a:t>Paragraph</a:t>
              </a:r>
              <a:r>
                <a:rPr lang="en-US" sz="1000" dirty="0"/>
                <a:t> toolbar to go to the next level.</a:t>
              </a:r>
            </a:p>
            <a:p>
              <a:pPr marL="136525" indent="-136525">
                <a:spcBef>
                  <a:spcPts val="600"/>
                </a:spcBef>
                <a:buClr>
                  <a:schemeClr val="tx1"/>
                </a:buClr>
                <a:buSzPct val="100000"/>
                <a:buFont typeface="Arial" panose="020B0604020202020204" pitchFamily="34" charset="0"/>
                <a:buChar char="•"/>
                <a:defRPr/>
              </a:pPr>
              <a:r>
                <a:rPr lang="en-US" sz="1000" dirty="0"/>
                <a:t>If you need a bullet list, choose level 2. </a:t>
              </a:r>
            </a:p>
            <a:p>
              <a:pPr marL="0" indent="0">
                <a:spcBef>
                  <a:spcPts val="600"/>
                </a:spcBef>
                <a:buClr>
                  <a:schemeClr val="bg1"/>
                </a:buClr>
                <a:buSzPct val="100000"/>
                <a:buFont typeface="Arial" panose="020B0604020202020204" pitchFamily="34" charset="0"/>
                <a:buNone/>
                <a:defRPr/>
              </a:pPr>
              <a:r>
                <a:rPr lang="en-US" sz="1000" dirty="0"/>
                <a:t>Avoid working with spaces, other bullets, or bullets in the wrong level. Only when you use the right levels it is possible to reset the slide layout.</a:t>
              </a:r>
            </a:p>
          </p:txBody>
        </p:sp>
        <p:pic>
          <p:nvPicPr>
            <p:cNvPr id="6" name="List level button" descr="Screenshot list level buttons" title="Screenshot list level buttons"/>
            <p:cNvPicPr>
              <a:picLocks noChangeAspect="1"/>
            </p:cNvPicPr>
            <p:nvPr/>
          </p:nvPicPr>
          <p:blipFill rotWithShape="1">
            <a:blip r:embed="rId2"/>
            <a:srcRect l="1094"/>
            <a:stretch/>
          </p:blipFill>
          <p:spPr bwMode="gray">
            <a:xfrm>
              <a:off x="2790065" y="3002260"/>
              <a:ext cx="2826492" cy="901766"/>
            </a:xfrm>
            <a:prstGeom prst="rect">
              <a:avLst/>
            </a:prstGeom>
          </p:spPr>
        </p:pic>
        <p:sp>
          <p:nvSpPr>
            <p:cNvPr id="7" name="Highlight list level button" descr="Rectangle for highliting list level buttons " title="Rectangle"/>
            <p:cNvSpPr/>
            <p:nvPr/>
          </p:nvSpPr>
          <p:spPr bwMode="gray">
            <a:xfrm>
              <a:off x="3415863" y="3053531"/>
              <a:ext cx="543560" cy="311592"/>
            </a:xfrm>
            <a:prstGeom prst="rect">
              <a:avLst/>
            </a:prstGeom>
            <a:noFill/>
            <a:ln w="28575"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8864389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bwMode="gray"/>
        <p:txBody>
          <a:bodyPr/>
          <a:lstStyle/>
          <a:p>
            <a:pPr lvl="0"/>
            <a:r>
              <a:rPr lang="en-US" dirty="0"/>
              <a:t>First level</a:t>
            </a:r>
          </a:p>
          <a:p>
            <a:pPr lvl="1"/>
            <a:r>
              <a:rPr lang="en-US" dirty="0"/>
              <a:t>Second level</a:t>
            </a:r>
          </a:p>
          <a:p>
            <a:pPr lvl="2"/>
            <a:r>
              <a:rPr lang="en-US" dirty="0"/>
              <a:t>Third level</a:t>
            </a:r>
          </a:p>
        </p:txBody>
      </p:sp>
      <p:sp>
        <p:nvSpPr>
          <p:cNvPr id="4" name="Title"/>
          <p:cNvSpPr>
            <a:spLocks noGrp="1"/>
          </p:cNvSpPr>
          <p:nvPr>
            <p:ph type="title"/>
          </p:nvPr>
        </p:nvSpPr>
        <p:spPr bwMode="gray">
          <a:xfrm>
            <a:off x="504001" y="504000"/>
            <a:ext cx="11186476" cy="646331"/>
          </a:xfrm>
        </p:spPr>
        <p:txBody>
          <a:bodyPr/>
          <a:lstStyle/>
          <a:p>
            <a:r>
              <a:rPr lang="en-US" dirty="0"/>
              <a:t>Insert page title (sentence case)</a:t>
            </a:r>
            <a:br>
              <a:rPr lang="en-US" dirty="0"/>
            </a:br>
            <a:r>
              <a:rPr lang="en-US" sz="1800" b="0" dirty="0" err="1"/>
              <a:t>Subheadline</a:t>
            </a:r>
            <a:endParaRPr lang="en-US" b="0" dirty="0"/>
          </a:p>
        </p:txBody>
      </p:sp>
    </p:spTree>
    <p:extLst>
      <p:ext uri="{BB962C8B-B14F-4D97-AF65-F5344CB8AC3E}">
        <p14:creationId xmlns:p14="http://schemas.microsoft.com/office/powerpoint/2010/main" val="11964085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Quote placeholder"/>
          <p:cNvSpPr>
            <a:spLocks noGrp="1"/>
          </p:cNvSpPr>
          <p:nvPr>
            <p:ph type="body" sz="quarter" idx="10"/>
          </p:nvPr>
        </p:nvSpPr>
        <p:spPr bwMode="gray"/>
        <p:txBody>
          <a:bodyPr/>
          <a:lstStyle/>
          <a:p>
            <a:pPr lvl="0"/>
            <a:r>
              <a:rPr lang="en-US" dirty="0"/>
              <a:t>“Quote goes here and here </a:t>
            </a:r>
            <a:r>
              <a:rPr lang="en-US" dirty="0">
                <a:solidFill>
                  <a:schemeClr val="accent1"/>
                </a:solidFill>
              </a:rPr>
              <a:t>and here</a:t>
            </a:r>
            <a:r>
              <a:rPr lang="en-US" dirty="0"/>
              <a:t>.”</a:t>
            </a:r>
          </a:p>
          <a:p>
            <a:pPr lvl="1"/>
            <a:r>
              <a:rPr lang="en-US" dirty="0"/>
              <a:t>Source</a:t>
            </a:r>
          </a:p>
        </p:txBody>
      </p:sp>
    </p:spTree>
    <p:extLst>
      <p:ext uri="{BB962C8B-B14F-4D97-AF65-F5344CB8AC3E}">
        <p14:creationId xmlns:p14="http://schemas.microsoft.com/office/powerpoint/2010/main" val="32956412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Quote placeholder"/>
          <p:cNvSpPr>
            <a:spLocks noGrp="1"/>
          </p:cNvSpPr>
          <p:nvPr>
            <p:ph type="body" sz="quarter" idx="10"/>
          </p:nvPr>
        </p:nvSpPr>
        <p:spPr bwMode="gray"/>
        <p:txBody>
          <a:bodyPr/>
          <a:lstStyle/>
          <a:p>
            <a:pPr lvl="0"/>
            <a:r>
              <a:rPr lang="en-US" dirty="0"/>
              <a:t>“Quote goes here and here </a:t>
            </a:r>
            <a:r>
              <a:rPr lang="en-US" dirty="0">
                <a:solidFill>
                  <a:schemeClr val="accent1"/>
                </a:solidFill>
              </a:rPr>
              <a:t>and here</a:t>
            </a:r>
            <a:r>
              <a:rPr lang="en-US" dirty="0"/>
              <a:t>.”</a:t>
            </a:r>
          </a:p>
          <a:p>
            <a:pPr lvl="1"/>
            <a:r>
              <a:rPr lang="en-US" dirty="0"/>
              <a:t>Source</a:t>
            </a:r>
          </a:p>
        </p:txBody>
      </p:sp>
    </p:spTree>
    <p:extLst>
      <p:ext uri="{BB962C8B-B14F-4D97-AF65-F5344CB8AC3E}">
        <p14:creationId xmlns:p14="http://schemas.microsoft.com/office/powerpoint/2010/main" val="2010228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a:xfrm>
            <a:off x="504000" y="442890"/>
            <a:ext cx="11185200" cy="677108"/>
          </a:xfrm>
        </p:spPr>
        <p:txBody>
          <a:bodyPr/>
          <a:lstStyle/>
          <a:p>
            <a:r>
              <a:rPr lang="en-US" dirty="0"/>
              <a:t>Flow </a:t>
            </a:r>
            <a:r>
              <a:rPr lang="en-US" dirty="0">
                <a:solidFill>
                  <a:schemeClr val="accent1"/>
                </a:solidFill>
              </a:rPr>
              <a:t>Diagram</a:t>
            </a:r>
            <a:endParaRPr lang="en-US" dirty="0"/>
          </a:p>
        </p:txBody>
      </p:sp>
      <p:graphicFrame>
        <p:nvGraphicFramePr>
          <p:cNvPr id="5" name="Diagram 4">
            <a:extLst>
              <a:ext uri="{FF2B5EF4-FFF2-40B4-BE49-F238E27FC236}">
                <a16:creationId xmlns:a16="http://schemas.microsoft.com/office/drawing/2014/main" id="{D8FB63C3-AD85-4787-BD8E-A34ADFED7FA3}"/>
              </a:ext>
            </a:extLst>
          </p:cNvPr>
          <p:cNvGraphicFramePr/>
          <p:nvPr>
            <p:extLst>
              <p:ext uri="{D42A27DB-BD31-4B8C-83A1-F6EECF244321}">
                <p14:modId xmlns:p14="http://schemas.microsoft.com/office/powerpoint/2010/main" val="2189655767"/>
              </p:ext>
            </p:extLst>
          </p:nvPr>
        </p:nvGraphicFramePr>
        <p:xfrm>
          <a:off x="280545" y="736847"/>
          <a:ext cx="11408655" cy="36323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55815900-B7A9-4F24-9EB4-71BC04220C86}"/>
              </a:ext>
            </a:extLst>
          </p:cNvPr>
          <p:cNvSpPr/>
          <p:nvPr/>
        </p:nvSpPr>
        <p:spPr bwMode="gray">
          <a:xfrm>
            <a:off x="2838109" y="4212455"/>
            <a:ext cx="6030684" cy="2552330"/>
          </a:xfrm>
          <a:prstGeom prst="rect">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7" name="Arrow: Down 6">
            <a:extLst>
              <a:ext uri="{FF2B5EF4-FFF2-40B4-BE49-F238E27FC236}">
                <a16:creationId xmlns:a16="http://schemas.microsoft.com/office/drawing/2014/main" id="{D2838958-3EE4-43F9-A423-AEF9626A5736}"/>
              </a:ext>
            </a:extLst>
          </p:cNvPr>
          <p:cNvSpPr/>
          <p:nvPr/>
        </p:nvSpPr>
        <p:spPr bwMode="gray">
          <a:xfrm>
            <a:off x="5681709" y="3684233"/>
            <a:ext cx="310718" cy="351535"/>
          </a:xfrm>
          <a:prstGeom prst="downArrow">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6" name="Illustration"/>
          <p:cNvPicPr>
            <a:picLocks noGrp="1" noChangeAspect="1"/>
          </p:cNvPicPr>
          <p:nvPr>
            <p:ph type="pic" sz="quarter" idx="12"/>
          </p:nvPr>
        </p:nvPicPr>
        <p:blipFill>
          <a:blip r:embed="rId7"/>
          <a:srcRect/>
          <a:stretch/>
        </p:blipFill>
        <p:spPr bwMode="gray">
          <a:xfrm>
            <a:off x="3142695" y="4388535"/>
            <a:ext cx="5388746" cy="2232648"/>
          </a:xfrm>
        </p:spPr>
      </p:pic>
    </p:spTree>
    <p:extLst>
      <p:ext uri="{BB962C8B-B14F-4D97-AF65-F5344CB8AC3E}">
        <p14:creationId xmlns:p14="http://schemas.microsoft.com/office/powerpoint/2010/main" val="15154238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descr="Placeholder for an image" title="Image placeholder content slide"/>
          <p:cNvSpPr>
            <a:spLocks noGrp="1"/>
          </p:cNvSpPr>
          <p:nvPr>
            <p:ph type="pic" sz="quarter" idx="10"/>
          </p:nvPr>
        </p:nvSpPr>
        <p:spPr bwMode="gray"/>
      </p:sp>
      <p:sp>
        <p:nvSpPr>
          <p:cNvPr id="4" name="Text Placeholder"/>
          <p:cNvSpPr>
            <a:spLocks noGrp="1"/>
          </p:cNvSpPr>
          <p:nvPr>
            <p:ph type="body" sz="quarter" idx="11"/>
          </p:nvPr>
        </p:nvSpPr>
        <p:spPr bwMode="gray"/>
        <p:txBody>
          <a:bodyPr/>
          <a:lstStyle/>
          <a:p>
            <a:pPr lvl="0"/>
            <a:r>
              <a:rPr lang="en-US" dirty="0"/>
              <a:t>First level</a:t>
            </a:r>
          </a:p>
          <a:p>
            <a:pPr lvl="1"/>
            <a:r>
              <a:rPr lang="en-US" dirty="0"/>
              <a:t>Second level</a:t>
            </a:r>
          </a:p>
          <a:p>
            <a:pPr lvl="2"/>
            <a:r>
              <a:rPr lang="en-US" dirty="0"/>
              <a:t>Third level</a:t>
            </a:r>
          </a:p>
        </p:txBody>
      </p:sp>
      <p:sp>
        <p:nvSpPr>
          <p:cNvPr id="2" name="Title"/>
          <p:cNvSpPr>
            <a:spLocks noGrp="1"/>
          </p:cNvSpPr>
          <p:nvPr>
            <p:ph type="title"/>
          </p:nvPr>
        </p:nvSpPr>
        <p:spPr bwMode="gray"/>
        <p:txBody>
          <a:bodyPr/>
          <a:lstStyle/>
          <a:p>
            <a:r>
              <a:rPr lang="en-US" dirty="0"/>
              <a:t>Insert page title (sentence case)</a:t>
            </a:r>
          </a:p>
        </p:txBody>
      </p:sp>
    </p:spTree>
    <p:extLst>
      <p:ext uri="{BB962C8B-B14F-4D97-AF65-F5344CB8AC3E}">
        <p14:creationId xmlns:p14="http://schemas.microsoft.com/office/powerpoint/2010/main" val="24687165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descr="Placeholder for an image" title="Image placeholder content slide"/>
          <p:cNvSpPr>
            <a:spLocks noGrp="1"/>
          </p:cNvSpPr>
          <p:nvPr>
            <p:ph type="pic" sz="quarter" idx="10"/>
          </p:nvPr>
        </p:nvSpPr>
        <p:spPr bwMode="gray"/>
      </p:sp>
      <p:sp>
        <p:nvSpPr>
          <p:cNvPr id="4" name="Text Placeholder"/>
          <p:cNvSpPr>
            <a:spLocks noGrp="1"/>
          </p:cNvSpPr>
          <p:nvPr>
            <p:ph type="body" sz="quarter" idx="11"/>
          </p:nvPr>
        </p:nvSpPr>
        <p:spPr bwMode="gray"/>
        <p:txBody>
          <a:bodyPr/>
          <a:lstStyle/>
          <a:p>
            <a:pPr lvl="0"/>
            <a:r>
              <a:rPr lang="en-US"/>
              <a:t>First level</a:t>
            </a:r>
          </a:p>
          <a:p>
            <a:pPr lvl="1"/>
            <a:r>
              <a:rPr lang="en-US"/>
              <a:t>Second level</a:t>
            </a:r>
          </a:p>
          <a:p>
            <a:pPr lvl="2"/>
            <a:r>
              <a:rPr lang="en-US"/>
              <a:t>Third level</a:t>
            </a:r>
            <a:endParaRPr lang="en-US" dirty="0"/>
          </a:p>
        </p:txBody>
      </p:sp>
      <p:sp>
        <p:nvSpPr>
          <p:cNvPr id="2" name="Title"/>
          <p:cNvSpPr>
            <a:spLocks noGrp="1"/>
          </p:cNvSpPr>
          <p:nvPr>
            <p:ph type="title"/>
          </p:nvPr>
        </p:nvSpPr>
        <p:spPr bwMode="gray"/>
        <p:txBody>
          <a:bodyPr/>
          <a:lstStyle/>
          <a:p>
            <a:r>
              <a:rPr lang="en-US" dirty="0"/>
              <a:t>Insert page title (sentence case)</a:t>
            </a:r>
          </a:p>
        </p:txBody>
      </p:sp>
    </p:spTree>
    <p:extLst>
      <p:ext uri="{BB962C8B-B14F-4D97-AF65-F5344CB8AC3E}">
        <p14:creationId xmlns:p14="http://schemas.microsoft.com/office/powerpoint/2010/main" val="41548675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descr="Image Placeholder" title="Image Placeholder"/>
          <p:cNvSpPr>
            <a:spLocks noGrp="1"/>
          </p:cNvSpPr>
          <p:nvPr>
            <p:ph type="pic" sz="quarter" idx="10"/>
          </p:nvPr>
        </p:nvSpPr>
        <p:spPr bwMode="gray"/>
      </p:sp>
    </p:spTree>
    <p:extLst>
      <p:ext uri="{BB962C8B-B14F-4D97-AF65-F5344CB8AC3E}">
        <p14:creationId xmlns:p14="http://schemas.microsoft.com/office/powerpoint/2010/main" val="18400578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column 2"/>
          <p:cNvSpPr>
            <a:spLocks noGrp="1"/>
          </p:cNvSpPr>
          <p:nvPr>
            <p:ph type="body" sz="quarter" idx="11"/>
          </p:nvPr>
        </p:nvSpPr>
        <p:spPr bwMode="gray"/>
        <p:txBody>
          <a:bodyPr/>
          <a:lstStyle/>
          <a:p>
            <a:pPr lvl="0"/>
            <a:r>
              <a:rPr lang="en-US"/>
              <a:t>First level</a:t>
            </a:r>
          </a:p>
          <a:p>
            <a:pPr lvl="1"/>
            <a:r>
              <a:rPr lang="en-US"/>
              <a:t>Second level</a:t>
            </a:r>
          </a:p>
          <a:p>
            <a:pPr lvl="2"/>
            <a:r>
              <a:rPr lang="en-US"/>
              <a:t>Third level</a:t>
            </a:r>
            <a:endParaRPr lang="en-US" dirty="0"/>
          </a:p>
        </p:txBody>
      </p:sp>
      <p:sp>
        <p:nvSpPr>
          <p:cNvPr id="8" name="Text Placeholder column 1"/>
          <p:cNvSpPr>
            <a:spLocks noGrp="1"/>
          </p:cNvSpPr>
          <p:nvPr>
            <p:ph type="body" sz="quarter" idx="10"/>
          </p:nvPr>
        </p:nvSpPr>
        <p:spPr bwMode="gray"/>
        <p:txBody>
          <a:bodyPr/>
          <a:lstStyle/>
          <a:p>
            <a:pPr lvl="0"/>
            <a:r>
              <a:rPr lang="en-US"/>
              <a:t>First level</a:t>
            </a:r>
          </a:p>
          <a:p>
            <a:pPr lvl="1"/>
            <a:r>
              <a:rPr lang="en-US"/>
              <a:t>Second level</a:t>
            </a:r>
          </a:p>
          <a:p>
            <a:pPr lvl="2"/>
            <a:r>
              <a:rPr lang="en-US"/>
              <a:t>Third level</a:t>
            </a:r>
            <a:endParaRPr lang="en-US" dirty="0"/>
          </a:p>
        </p:txBody>
      </p:sp>
      <p:sp>
        <p:nvSpPr>
          <p:cNvPr id="7" name="Title"/>
          <p:cNvSpPr>
            <a:spLocks noGrp="1"/>
          </p:cNvSpPr>
          <p:nvPr>
            <p:ph type="title"/>
          </p:nvPr>
        </p:nvSpPr>
        <p:spPr bwMode="gray"/>
        <p:txBody>
          <a:bodyPr/>
          <a:lstStyle/>
          <a:p>
            <a:r>
              <a:rPr lang="en-US" dirty="0"/>
              <a:t>Insert page title (sentence case)</a:t>
            </a:r>
          </a:p>
        </p:txBody>
      </p:sp>
    </p:spTree>
    <p:extLst>
      <p:ext uri="{BB962C8B-B14F-4D97-AF65-F5344CB8AC3E}">
        <p14:creationId xmlns:p14="http://schemas.microsoft.com/office/powerpoint/2010/main" val="8540154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column 3"/>
          <p:cNvSpPr>
            <a:spLocks noGrp="1"/>
          </p:cNvSpPr>
          <p:nvPr>
            <p:ph type="body" sz="quarter" idx="13"/>
          </p:nvPr>
        </p:nvSpPr>
        <p:spPr bwMode="gray"/>
        <p:txBody>
          <a:bodyPr/>
          <a:lstStyle/>
          <a:p>
            <a:pPr lvl="0"/>
            <a:r>
              <a:rPr lang="en-US"/>
              <a:t>First level</a:t>
            </a:r>
          </a:p>
          <a:p>
            <a:pPr lvl="1"/>
            <a:r>
              <a:rPr lang="en-US"/>
              <a:t>Second level</a:t>
            </a:r>
          </a:p>
          <a:p>
            <a:pPr lvl="2"/>
            <a:r>
              <a:rPr lang="en-US"/>
              <a:t>Third level</a:t>
            </a:r>
            <a:endParaRPr lang="en-US" dirty="0"/>
          </a:p>
        </p:txBody>
      </p:sp>
      <p:sp>
        <p:nvSpPr>
          <p:cNvPr id="4" name="Text Placeholder column 2"/>
          <p:cNvSpPr>
            <a:spLocks noGrp="1"/>
          </p:cNvSpPr>
          <p:nvPr>
            <p:ph type="body" sz="quarter" idx="12"/>
          </p:nvPr>
        </p:nvSpPr>
        <p:spPr bwMode="gray"/>
        <p:txBody>
          <a:bodyPr/>
          <a:lstStyle/>
          <a:p>
            <a:pPr lvl="0"/>
            <a:r>
              <a:rPr lang="en-US"/>
              <a:t>First level</a:t>
            </a:r>
          </a:p>
          <a:p>
            <a:pPr lvl="1"/>
            <a:r>
              <a:rPr lang="en-US"/>
              <a:t>Second level</a:t>
            </a:r>
          </a:p>
          <a:p>
            <a:pPr lvl="2"/>
            <a:r>
              <a:rPr lang="en-US"/>
              <a:t>Third level</a:t>
            </a:r>
            <a:endParaRPr lang="en-US" dirty="0"/>
          </a:p>
        </p:txBody>
      </p:sp>
      <p:sp>
        <p:nvSpPr>
          <p:cNvPr id="3" name="Text Placeholder column 1"/>
          <p:cNvSpPr>
            <a:spLocks noGrp="1"/>
          </p:cNvSpPr>
          <p:nvPr>
            <p:ph type="body" sz="quarter" idx="10"/>
          </p:nvPr>
        </p:nvSpPr>
        <p:spPr bwMode="gray"/>
        <p:txBody>
          <a:bodyPr/>
          <a:lstStyle/>
          <a:p>
            <a:pPr lvl="0"/>
            <a:r>
              <a:rPr lang="en-US" dirty="0"/>
              <a:t>First level</a:t>
            </a:r>
          </a:p>
          <a:p>
            <a:pPr lvl="1"/>
            <a:r>
              <a:rPr lang="en-US" dirty="0"/>
              <a:t>Second level</a:t>
            </a:r>
          </a:p>
          <a:p>
            <a:pPr lvl="2"/>
            <a:r>
              <a:rPr lang="en-US" dirty="0"/>
              <a:t>Third level</a:t>
            </a:r>
          </a:p>
        </p:txBody>
      </p:sp>
      <p:sp>
        <p:nvSpPr>
          <p:cNvPr id="2" name="Title"/>
          <p:cNvSpPr>
            <a:spLocks noGrp="1"/>
          </p:cNvSpPr>
          <p:nvPr>
            <p:ph type="title"/>
          </p:nvPr>
        </p:nvSpPr>
        <p:spPr bwMode="gray"/>
        <p:txBody>
          <a:bodyPr/>
          <a:lstStyle/>
          <a:p>
            <a:r>
              <a:rPr lang="en-US" dirty="0"/>
              <a:t>Insert page title (sentence case)</a:t>
            </a:r>
          </a:p>
        </p:txBody>
      </p:sp>
    </p:spTree>
    <p:extLst>
      <p:ext uri="{BB962C8B-B14F-4D97-AF65-F5344CB8AC3E}">
        <p14:creationId xmlns:p14="http://schemas.microsoft.com/office/powerpoint/2010/main" val="94846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column 2"/>
          <p:cNvSpPr>
            <a:spLocks noGrp="1"/>
          </p:cNvSpPr>
          <p:nvPr>
            <p:ph type="body" sz="quarter" idx="13"/>
          </p:nvPr>
        </p:nvSpPr>
        <p:spPr bwMode="gray"/>
        <p:txBody>
          <a:bodyPr/>
          <a:lstStyle/>
          <a:p>
            <a:pPr lvl="0"/>
            <a:r>
              <a:rPr lang="en-US" dirty="0"/>
              <a:t>First level</a:t>
            </a:r>
          </a:p>
          <a:p>
            <a:pPr lvl="1"/>
            <a:r>
              <a:rPr lang="en-US" dirty="0"/>
              <a:t>Second level</a:t>
            </a:r>
          </a:p>
        </p:txBody>
      </p:sp>
      <p:sp>
        <p:nvSpPr>
          <p:cNvPr id="16" name="Picture Placeholder 2" descr="Image placeholder right" title="Image placeholder"/>
          <p:cNvSpPr>
            <a:spLocks noGrp="1"/>
          </p:cNvSpPr>
          <p:nvPr>
            <p:ph type="pic" sz="quarter" idx="14"/>
          </p:nvPr>
        </p:nvSpPr>
        <p:spPr bwMode="gray"/>
      </p:sp>
      <p:sp>
        <p:nvSpPr>
          <p:cNvPr id="3" name="Text Placeholder column 1"/>
          <p:cNvSpPr>
            <a:spLocks noGrp="1"/>
          </p:cNvSpPr>
          <p:nvPr>
            <p:ph type="body" sz="quarter" idx="10"/>
          </p:nvPr>
        </p:nvSpPr>
        <p:spPr bwMode="gray"/>
        <p:txBody>
          <a:bodyPr/>
          <a:lstStyle/>
          <a:p>
            <a:pPr lvl="0"/>
            <a:r>
              <a:rPr lang="en-US" dirty="0"/>
              <a:t>First level</a:t>
            </a:r>
          </a:p>
          <a:p>
            <a:pPr lvl="1"/>
            <a:r>
              <a:rPr lang="en-US" dirty="0"/>
              <a:t>Second level</a:t>
            </a:r>
          </a:p>
        </p:txBody>
      </p:sp>
      <p:sp>
        <p:nvSpPr>
          <p:cNvPr id="15" name="Picture Placeholder 1" descr="Image placeholder left" title="Image placeholde"/>
          <p:cNvSpPr>
            <a:spLocks noGrp="1"/>
          </p:cNvSpPr>
          <p:nvPr>
            <p:ph type="pic" sz="quarter" idx="12"/>
          </p:nvPr>
        </p:nvSpPr>
        <p:spPr bwMode="gray"/>
      </p:sp>
      <p:sp>
        <p:nvSpPr>
          <p:cNvPr id="8" name="Title"/>
          <p:cNvSpPr>
            <a:spLocks noGrp="1"/>
          </p:cNvSpPr>
          <p:nvPr>
            <p:ph type="title"/>
          </p:nvPr>
        </p:nvSpPr>
        <p:spPr bwMode="gray"/>
        <p:txBody>
          <a:bodyPr/>
          <a:lstStyle/>
          <a:p>
            <a:r>
              <a:rPr lang="en-US" dirty="0"/>
              <a:t>Insert page title (sentence case)</a:t>
            </a:r>
          </a:p>
        </p:txBody>
      </p:sp>
    </p:spTree>
    <p:extLst>
      <p:ext uri="{BB962C8B-B14F-4D97-AF65-F5344CB8AC3E}">
        <p14:creationId xmlns:p14="http://schemas.microsoft.com/office/powerpoint/2010/main" val="15040495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column 3"/>
          <p:cNvSpPr>
            <a:spLocks noGrp="1"/>
          </p:cNvSpPr>
          <p:nvPr>
            <p:ph type="body" sz="quarter" idx="13"/>
          </p:nvPr>
        </p:nvSpPr>
        <p:spPr bwMode="gray"/>
        <p:txBody>
          <a:bodyPr/>
          <a:lstStyle/>
          <a:p>
            <a:pPr lvl="0"/>
            <a:r>
              <a:rPr lang="en-US" dirty="0"/>
              <a:t>First level</a:t>
            </a:r>
          </a:p>
          <a:p>
            <a:pPr lvl="1"/>
            <a:r>
              <a:rPr lang="en-US" dirty="0"/>
              <a:t>Second level</a:t>
            </a:r>
          </a:p>
        </p:txBody>
      </p:sp>
      <p:sp>
        <p:nvSpPr>
          <p:cNvPr id="13" name="Picture Placeholder 3" descr="Image placeholder 3/3" title="Image placeholder 3/3"/>
          <p:cNvSpPr>
            <a:spLocks noGrp="1"/>
          </p:cNvSpPr>
          <p:nvPr>
            <p:ph type="pic" sz="quarter" idx="14"/>
          </p:nvPr>
        </p:nvSpPr>
        <p:spPr bwMode="gray"/>
      </p:sp>
      <p:sp>
        <p:nvSpPr>
          <p:cNvPr id="14" name="Text Placeholder column 2"/>
          <p:cNvSpPr>
            <a:spLocks noGrp="1"/>
          </p:cNvSpPr>
          <p:nvPr>
            <p:ph type="body" sz="quarter" idx="15"/>
          </p:nvPr>
        </p:nvSpPr>
        <p:spPr bwMode="gray"/>
        <p:txBody>
          <a:bodyPr/>
          <a:lstStyle/>
          <a:p>
            <a:pPr lvl="0"/>
            <a:r>
              <a:rPr lang="en-US" dirty="0"/>
              <a:t>First level</a:t>
            </a:r>
          </a:p>
          <a:p>
            <a:pPr lvl="1"/>
            <a:r>
              <a:rPr lang="en-US" dirty="0"/>
              <a:t>Second level</a:t>
            </a:r>
          </a:p>
        </p:txBody>
      </p:sp>
      <p:sp>
        <p:nvSpPr>
          <p:cNvPr id="15" name="Picture Placeholder 2" descr="Image placeholder 2/3" title="Image placeholder 2/3"/>
          <p:cNvSpPr>
            <a:spLocks noGrp="1"/>
          </p:cNvSpPr>
          <p:nvPr>
            <p:ph type="pic" sz="quarter" idx="16"/>
          </p:nvPr>
        </p:nvSpPr>
        <p:spPr bwMode="gray"/>
      </p:sp>
      <p:sp>
        <p:nvSpPr>
          <p:cNvPr id="10" name="Text Placeholder column 1"/>
          <p:cNvSpPr>
            <a:spLocks noGrp="1"/>
          </p:cNvSpPr>
          <p:nvPr>
            <p:ph type="body" sz="quarter" idx="10"/>
          </p:nvPr>
        </p:nvSpPr>
        <p:spPr bwMode="gray"/>
        <p:txBody>
          <a:bodyPr/>
          <a:lstStyle/>
          <a:p>
            <a:pPr lvl="0"/>
            <a:r>
              <a:rPr lang="en-US" dirty="0"/>
              <a:t>First level</a:t>
            </a:r>
          </a:p>
          <a:p>
            <a:pPr lvl="1"/>
            <a:r>
              <a:rPr lang="en-US" dirty="0"/>
              <a:t>Second level</a:t>
            </a:r>
          </a:p>
        </p:txBody>
      </p:sp>
      <p:sp>
        <p:nvSpPr>
          <p:cNvPr id="11" name="Picture Placeholder 1" descr="Image placeholder 1/3" title="Image placeholder 1/3"/>
          <p:cNvSpPr>
            <a:spLocks noGrp="1"/>
          </p:cNvSpPr>
          <p:nvPr>
            <p:ph type="pic" sz="quarter" idx="12"/>
          </p:nvPr>
        </p:nvSpPr>
        <p:spPr bwMode="gray"/>
      </p:sp>
      <p:sp>
        <p:nvSpPr>
          <p:cNvPr id="2" name="Title"/>
          <p:cNvSpPr>
            <a:spLocks noGrp="1"/>
          </p:cNvSpPr>
          <p:nvPr>
            <p:ph type="title"/>
          </p:nvPr>
        </p:nvSpPr>
        <p:spPr bwMode="gray"/>
        <p:txBody>
          <a:bodyPr/>
          <a:lstStyle/>
          <a:p>
            <a:r>
              <a:rPr lang="en-US" dirty="0"/>
              <a:t>Insert page title (sentence case)</a:t>
            </a:r>
          </a:p>
        </p:txBody>
      </p:sp>
    </p:spTree>
    <p:extLst>
      <p:ext uri="{BB962C8B-B14F-4D97-AF65-F5344CB8AC3E}">
        <p14:creationId xmlns:p14="http://schemas.microsoft.com/office/powerpoint/2010/main" val="11754160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ceholder Partner logo"/>
          <p:cNvSpPr/>
          <p:nvPr/>
        </p:nvSpPr>
        <p:spPr bwMode="gray">
          <a:xfrm>
            <a:off x="504000" y="5944029"/>
            <a:ext cx="944661" cy="402796"/>
          </a:xfrm>
          <a:prstGeom prst="rect">
            <a:avLst/>
          </a:prstGeom>
          <a:solidFill>
            <a:schemeClr val="bg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100" kern="0" dirty="0">
                <a:solidFill>
                  <a:sysClr val="windowText" lastClr="000000"/>
                </a:solidFill>
                <a:ea typeface="Arial Unicode MS" pitchFamily="34" charset="-128"/>
                <a:cs typeface="Arial Unicode MS" pitchFamily="34" charset="-128"/>
              </a:rPr>
              <a:t>Partner logo</a:t>
            </a:r>
          </a:p>
        </p:txBody>
      </p:sp>
      <p:sp>
        <p:nvSpPr>
          <p:cNvPr id="3" name="Contact information"/>
          <p:cNvSpPr>
            <a:spLocks noGrp="1"/>
          </p:cNvSpPr>
          <p:nvPr>
            <p:ph type="body" sz="quarter" idx="10"/>
          </p:nvPr>
        </p:nvSpPr>
        <p:spPr bwMode="gray"/>
        <p:txBody>
          <a:bodyPr/>
          <a:lstStyle/>
          <a:p>
            <a:r>
              <a:rPr lang="en-US" dirty="0"/>
              <a:t>Contact information:</a:t>
            </a:r>
          </a:p>
          <a:p>
            <a:pPr lvl="1"/>
            <a:r>
              <a:rPr lang="en-US" b="1"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p:nvPr>
        </p:nvSpPr>
        <p:spPr bwMode="gray"/>
        <p:txBody>
          <a:bodyPr/>
          <a:lstStyle/>
          <a:p>
            <a:r>
              <a:rPr lang="en-US" dirty="0"/>
              <a:t>Thank you.</a:t>
            </a:r>
          </a:p>
        </p:txBody>
      </p:sp>
    </p:spTree>
    <p:extLst>
      <p:ext uri="{BB962C8B-B14F-4D97-AF65-F5344CB8AC3E}">
        <p14:creationId xmlns:p14="http://schemas.microsoft.com/office/powerpoint/2010/main" val="18818512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185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llustration"/>
          <p:cNvPicPr>
            <a:picLocks noGrp="1" noChangeAspect="1"/>
          </p:cNvPicPr>
          <p:nvPr>
            <p:ph type="pic" sz="quarter" idx="12"/>
          </p:nvPr>
        </p:nvPicPr>
        <p:blipFill>
          <a:blip r:embed="rId2"/>
          <a:srcRect/>
          <a:stretch/>
        </p:blipFill>
        <p:spPr bwMode="gray">
          <a:xfrm>
            <a:off x="503999" y="2512381"/>
            <a:ext cx="10962857" cy="2681056"/>
          </a:xfrm>
        </p:spPr>
      </p:pic>
      <p:sp>
        <p:nvSpPr>
          <p:cNvPr id="3" name="Divider"/>
          <p:cNvSpPr>
            <a:spLocks noGrp="1"/>
          </p:cNvSpPr>
          <p:nvPr>
            <p:ph type="ctrTitle"/>
          </p:nvPr>
        </p:nvSpPr>
        <p:spPr bwMode="gray">
          <a:xfrm>
            <a:off x="504000" y="442890"/>
            <a:ext cx="11185200" cy="677108"/>
          </a:xfrm>
        </p:spPr>
        <p:txBody>
          <a:bodyPr/>
          <a:lstStyle/>
          <a:p>
            <a:r>
              <a:rPr lang="en-US" dirty="0"/>
              <a:t>Flow </a:t>
            </a:r>
            <a:r>
              <a:rPr lang="en-US" dirty="0">
                <a:solidFill>
                  <a:schemeClr val="accent1"/>
                </a:solidFill>
              </a:rPr>
              <a:t>Diagram</a:t>
            </a:r>
            <a:endParaRPr lang="en-US" dirty="0"/>
          </a:p>
        </p:txBody>
      </p:sp>
    </p:spTree>
    <p:extLst>
      <p:ext uri="{BB962C8B-B14F-4D97-AF65-F5344CB8AC3E}">
        <p14:creationId xmlns:p14="http://schemas.microsoft.com/office/powerpoint/2010/main" val="438455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45DB1D-8F0A-47AA-89D1-04F32DC01677}"/>
              </a:ext>
            </a:extLst>
          </p:cNvPr>
          <p:cNvSpPr>
            <a:spLocks noGrp="1"/>
          </p:cNvSpPr>
          <p:nvPr>
            <p:ph type="title"/>
          </p:nvPr>
        </p:nvSpPr>
        <p:spPr/>
        <p:txBody>
          <a:bodyPr>
            <a:normAutofit/>
          </a:bodyPr>
          <a:lstStyle/>
          <a:p>
            <a:pPr defTabSz="1088558"/>
            <a:r>
              <a:rPr lang="en-US" b="1" dirty="0"/>
              <a:t>Embedding / </a:t>
            </a:r>
            <a:r>
              <a:rPr lang="en-US" b="1" dirty="0">
                <a:solidFill>
                  <a:schemeClr val="accent4"/>
                </a:solidFill>
              </a:rPr>
              <a:t>Vocab vectors</a:t>
            </a:r>
          </a:p>
        </p:txBody>
      </p:sp>
      <p:sp>
        <p:nvSpPr>
          <p:cNvPr id="5" name="Content Placeholder 4">
            <a:extLst>
              <a:ext uri="{FF2B5EF4-FFF2-40B4-BE49-F238E27FC236}">
                <a16:creationId xmlns:a16="http://schemas.microsoft.com/office/drawing/2014/main" id="{0F92507E-6A1C-4AFD-A901-DBC660B631C8}"/>
              </a:ext>
            </a:extLst>
          </p:cNvPr>
          <p:cNvSpPr>
            <a:spLocks noGrp="1"/>
          </p:cNvSpPr>
          <p:nvPr>
            <p:ph idx="1"/>
          </p:nvPr>
        </p:nvSpPr>
        <p:spPr/>
        <p:txBody>
          <a:bodyPr/>
          <a:lstStyle/>
          <a:p>
            <a:r>
              <a:rPr lang="en-US" dirty="0"/>
              <a:t>Tokens in the sentence are replaced with vectors that encode the meaning of the word (embeddings).</a:t>
            </a:r>
          </a:p>
          <a:p>
            <a:r>
              <a:rPr lang="en-US" dirty="0"/>
              <a:t>Embeddings may be trained with data from a particular domain or using universal corpus.</a:t>
            </a:r>
          </a:p>
          <a:p>
            <a:endParaRPr lang="en-US" dirty="0"/>
          </a:p>
          <a:p>
            <a:endParaRPr lang="en-US" dirty="0"/>
          </a:p>
        </p:txBody>
      </p:sp>
    </p:spTree>
    <p:extLst>
      <p:ext uri="{BB962C8B-B14F-4D97-AF65-F5344CB8AC3E}">
        <p14:creationId xmlns:p14="http://schemas.microsoft.com/office/powerpoint/2010/main" val="4186242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B8F70-5216-435F-9036-522D4BE294F5}"/>
              </a:ext>
            </a:extLst>
          </p:cNvPr>
          <p:cNvSpPr>
            <a:spLocks noGrp="1"/>
          </p:cNvSpPr>
          <p:nvPr>
            <p:ph type="title"/>
          </p:nvPr>
        </p:nvSpPr>
        <p:spPr/>
        <p:txBody>
          <a:bodyPr>
            <a:normAutofit/>
          </a:bodyPr>
          <a:lstStyle/>
          <a:p>
            <a:pPr defTabSz="1088558"/>
            <a:r>
              <a:rPr lang="en-US" b="1" dirty="0"/>
              <a:t>Encoders</a:t>
            </a:r>
          </a:p>
        </p:txBody>
      </p:sp>
      <p:sp>
        <p:nvSpPr>
          <p:cNvPr id="3" name="Content Placeholder 2">
            <a:extLst>
              <a:ext uri="{FF2B5EF4-FFF2-40B4-BE49-F238E27FC236}">
                <a16:creationId xmlns:a16="http://schemas.microsoft.com/office/drawing/2014/main" id="{BB531C91-8479-4D17-9490-B440A3E71FAA}"/>
              </a:ext>
            </a:extLst>
          </p:cNvPr>
          <p:cNvSpPr>
            <a:spLocks noGrp="1"/>
          </p:cNvSpPr>
          <p:nvPr>
            <p:ph idx="1"/>
          </p:nvPr>
        </p:nvSpPr>
        <p:spPr/>
        <p:txBody>
          <a:bodyPr>
            <a:normAutofit/>
          </a:bodyPr>
          <a:lstStyle/>
          <a:p>
            <a:r>
              <a:rPr lang="en-US" sz="2400" dirty="0"/>
              <a:t>This component takes the embeddings of words in a sequence and tries to derive meaning from the sequence of embeddings in terms of a sentence/document encoding.</a:t>
            </a:r>
          </a:p>
          <a:p>
            <a:r>
              <a:rPr lang="en-US" sz="2400" dirty="0"/>
              <a:t>Example encoder functions</a:t>
            </a:r>
          </a:p>
          <a:p>
            <a:pPr lvl="1"/>
            <a:r>
              <a:rPr lang="en-US" sz="2000" dirty="0"/>
              <a:t>Averaging of word embeddings</a:t>
            </a:r>
          </a:p>
          <a:p>
            <a:pPr lvl="1"/>
            <a:r>
              <a:rPr lang="en-US" sz="2000" dirty="0"/>
              <a:t>RNN – LSTM/GRU</a:t>
            </a:r>
          </a:p>
          <a:p>
            <a:pPr lvl="1"/>
            <a:r>
              <a:rPr lang="en-US" sz="2000" dirty="0"/>
              <a:t>BERT</a:t>
            </a:r>
          </a:p>
          <a:p>
            <a:pPr lvl="1"/>
            <a:r>
              <a:rPr lang="en-US" sz="2000" dirty="0" err="1"/>
              <a:t>Tensorflow</a:t>
            </a:r>
            <a:r>
              <a:rPr lang="en-US" sz="2000" dirty="0"/>
              <a:t> universal sentence encoder</a:t>
            </a:r>
          </a:p>
          <a:p>
            <a:r>
              <a:rPr lang="en-US" sz="2400" dirty="0"/>
              <a:t>The final vector represents some meaning of the input sentence in a form that can be used by a classifier.</a:t>
            </a:r>
          </a:p>
          <a:p>
            <a:pPr lvl="1"/>
            <a:endParaRPr lang="en-US" sz="2000" dirty="0"/>
          </a:p>
        </p:txBody>
      </p:sp>
    </p:spTree>
    <p:extLst>
      <p:ext uri="{BB962C8B-B14F-4D97-AF65-F5344CB8AC3E}">
        <p14:creationId xmlns:p14="http://schemas.microsoft.com/office/powerpoint/2010/main" val="1695291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F4688-453C-4829-BBAD-5AD9A5F9219A}"/>
              </a:ext>
            </a:extLst>
          </p:cNvPr>
          <p:cNvSpPr>
            <a:spLocks noGrp="1"/>
          </p:cNvSpPr>
          <p:nvPr>
            <p:ph type="title"/>
          </p:nvPr>
        </p:nvSpPr>
        <p:spPr/>
        <p:txBody>
          <a:bodyPr/>
          <a:lstStyle/>
          <a:p>
            <a:r>
              <a:rPr lang="en-US" b="1" dirty="0"/>
              <a:t>Classifier</a:t>
            </a:r>
          </a:p>
        </p:txBody>
      </p:sp>
      <p:sp>
        <p:nvSpPr>
          <p:cNvPr id="3" name="Content Placeholder 2">
            <a:extLst>
              <a:ext uri="{FF2B5EF4-FFF2-40B4-BE49-F238E27FC236}">
                <a16:creationId xmlns:a16="http://schemas.microsoft.com/office/drawing/2014/main" id="{F6ABA7A0-4FF7-4A2E-BC08-D599477968AB}"/>
              </a:ext>
            </a:extLst>
          </p:cNvPr>
          <p:cNvSpPr>
            <a:spLocks noGrp="1"/>
          </p:cNvSpPr>
          <p:nvPr>
            <p:ph idx="1"/>
          </p:nvPr>
        </p:nvSpPr>
        <p:spPr/>
        <p:txBody>
          <a:bodyPr vert="horz" lIns="91440" tIns="45720" rIns="91440" bIns="45720" rtlCol="0" anchor="t">
            <a:normAutofit/>
          </a:bodyPr>
          <a:lstStyle/>
          <a:p>
            <a:r>
              <a:rPr lang="en-US" dirty="0"/>
              <a:t>Can be any of the machine learning techniques.</a:t>
            </a:r>
            <a:endParaRPr lang="en-US" dirty="0">
              <a:cs typeface="Calibri"/>
            </a:endParaRPr>
          </a:p>
          <a:p>
            <a:r>
              <a:rPr lang="en-US" dirty="0"/>
              <a:t>Examples include</a:t>
            </a:r>
          </a:p>
          <a:p>
            <a:pPr lvl="1"/>
            <a:r>
              <a:rPr lang="en-US" dirty="0"/>
              <a:t>SVM</a:t>
            </a:r>
          </a:p>
          <a:p>
            <a:pPr lvl="1"/>
            <a:r>
              <a:rPr lang="en-US" dirty="0"/>
              <a:t>Conditional Random Fields</a:t>
            </a:r>
          </a:p>
          <a:p>
            <a:pPr lvl="1"/>
            <a:r>
              <a:rPr lang="en-US" dirty="0"/>
              <a:t>Neural Networks</a:t>
            </a:r>
          </a:p>
        </p:txBody>
      </p:sp>
    </p:spTree>
    <p:extLst>
      <p:ext uri="{BB962C8B-B14F-4D97-AF65-F5344CB8AC3E}">
        <p14:creationId xmlns:p14="http://schemas.microsoft.com/office/powerpoint/2010/main" val="357058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B5C34F-EB49-4F70-9F27-F42741FD170D}"/>
              </a:ext>
            </a:extLst>
          </p:cNvPr>
          <p:cNvSpPr>
            <a:spLocks noGrp="1"/>
          </p:cNvSpPr>
          <p:nvPr>
            <p:ph type="body" sz="quarter" idx="10"/>
          </p:nvPr>
        </p:nvSpPr>
        <p:spPr/>
        <p:txBody>
          <a:bodyPr>
            <a:normAutofit lnSpcReduction="10000"/>
          </a:bodyPr>
          <a:lstStyle/>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Twitter API - </a:t>
            </a:r>
            <a:r>
              <a:rPr lang="en-US" dirty="0">
                <a:latin typeface="Calibri" panose="020F0502020204030204" pitchFamily="34" charset="0"/>
                <a:cs typeface="Calibri" panose="020F0502020204030204" pitchFamily="34" charset="0"/>
                <a:hlinkClick r:id="rId2"/>
              </a:rPr>
              <a:t>http://docs.tweepy.org/en/v3.5.0/api.html</a:t>
            </a: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Code for downloading </a:t>
            </a:r>
            <a:r>
              <a:rPr lang="en-US" dirty="0" err="1">
                <a:latin typeface="Calibri" panose="020F0502020204030204" pitchFamily="34" charset="0"/>
                <a:cs typeface="Calibri" panose="020F0502020204030204" pitchFamily="34" charset="0"/>
              </a:rPr>
              <a:t>realtime</a:t>
            </a:r>
            <a:r>
              <a:rPr lang="en-US" dirty="0">
                <a:latin typeface="Calibri" panose="020F0502020204030204" pitchFamily="34" charset="0"/>
                <a:cs typeface="Calibri" panose="020F0502020204030204" pitchFamily="34" charset="0"/>
              </a:rPr>
              <a:t> posts - </a:t>
            </a:r>
            <a:r>
              <a:rPr lang="en-US" dirty="0">
                <a:latin typeface="Calibri" panose="020F0502020204030204" pitchFamily="34" charset="0"/>
                <a:cs typeface="Calibri" panose="020F0502020204030204" pitchFamily="34" charset="0"/>
                <a:hlinkClick r:id="rId3"/>
              </a:rPr>
              <a:t>https://github.com/feconroses/gather-tweets-from-stream/blob/master/stream.py</a:t>
            </a: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Example project using </a:t>
            </a:r>
            <a:r>
              <a:rPr lang="en-US" dirty="0" err="1">
                <a:latin typeface="Calibri" panose="020F0502020204030204" pitchFamily="34" charset="0"/>
                <a:cs typeface="Calibri" panose="020F0502020204030204" pitchFamily="34" charset="0"/>
              </a:rPr>
              <a:t>nltk</a:t>
            </a:r>
            <a:r>
              <a:rPr lang="en-US" dirty="0">
                <a:latin typeface="Calibri" panose="020F0502020204030204" pitchFamily="34" charset="0"/>
                <a:cs typeface="Calibri" panose="020F0502020204030204" pitchFamily="34" charset="0"/>
              </a:rPr>
              <a:t> - </a:t>
            </a:r>
            <a:r>
              <a:rPr lang="en-US" dirty="0">
                <a:latin typeface="Calibri" panose="020F0502020204030204" pitchFamily="34" charset="0"/>
                <a:cs typeface="Calibri" panose="020F0502020204030204" pitchFamily="34" charset="0"/>
                <a:hlinkClick r:id="rId4"/>
              </a:rPr>
              <a:t>https://github.com/saodem74/Sentiment-Analysis-facebook-comments</a:t>
            </a: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Example project using </a:t>
            </a:r>
            <a:r>
              <a:rPr lang="en-US" dirty="0" err="1">
                <a:latin typeface="Calibri" panose="020F0502020204030204" pitchFamily="34" charset="0"/>
                <a:cs typeface="Calibri" panose="020F0502020204030204" pitchFamily="34" charset="0"/>
              </a:rPr>
              <a:t>Textblob</a:t>
            </a:r>
            <a:r>
              <a:rPr lang="en-US" dirty="0">
                <a:latin typeface="Calibri" panose="020F0502020204030204" pitchFamily="34" charset="0"/>
                <a:cs typeface="Calibri" panose="020F0502020204030204" pitchFamily="34" charset="0"/>
              </a:rPr>
              <a:t> - </a:t>
            </a:r>
            <a:r>
              <a:rPr lang="en-US" dirty="0">
                <a:latin typeface="Calibri" panose="020F0502020204030204" pitchFamily="34" charset="0"/>
                <a:cs typeface="Calibri" panose="020F0502020204030204" pitchFamily="34" charset="0"/>
                <a:hlinkClick r:id="rId5"/>
              </a:rPr>
              <a:t>https://github.com/mehdiassefi/Sentiment-Analysis-on-Social-Media</a:t>
            </a: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Example using fuzzy rules - </a:t>
            </a:r>
            <a:r>
              <a:rPr lang="en-US" dirty="0">
                <a:latin typeface="Calibri" panose="020F0502020204030204" pitchFamily="34" charset="0"/>
                <a:cs typeface="Calibri" panose="020F0502020204030204" pitchFamily="34" charset="0"/>
                <a:hlinkClick r:id="rId6"/>
              </a:rPr>
              <a:t>https://github.com/SrishtiVashishtha/Fuzzy-Rule-based-Unsupervised-Sentiment-Analysis-from-Social-Media-Posts</a:t>
            </a: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Datasets for topic detection - </a:t>
            </a:r>
            <a:r>
              <a:rPr lang="en-US" dirty="0">
                <a:latin typeface="Calibri" panose="020F0502020204030204" pitchFamily="34" charset="0"/>
                <a:cs typeface="Calibri" panose="020F0502020204030204" pitchFamily="34" charset="0"/>
                <a:hlinkClick r:id="rId7"/>
              </a:rPr>
              <a:t>https://www.cs.umb.edu/~smimarog/textmining/datasets/</a:t>
            </a: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err="1">
                <a:latin typeface="Calibri" panose="020F0502020204030204" pitchFamily="34" charset="0"/>
                <a:cs typeface="Calibri" panose="020F0502020204030204" pitchFamily="34" charset="0"/>
              </a:rPr>
              <a:t>Refinitiv</a:t>
            </a:r>
            <a:r>
              <a:rPr lang="en-US" dirty="0">
                <a:latin typeface="Calibri" panose="020F0502020204030204" pitchFamily="34" charset="0"/>
                <a:cs typeface="Calibri" panose="020F0502020204030204" pitchFamily="34" charset="0"/>
              </a:rPr>
              <a:t> Data API –</a:t>
            </a:r>
          </a:p>
          <a:p>
            <a:pPr marL="701675" lvl="2" indent="-342900">
              <a:buFont typeface="Arial" panose="020B0604020202020204" pitchFamily="34" charset="0"/>
              <a:buChar char="•"/>
            </a:pPr>
            <a:r>
              <a:rPr lang="en-US" dirty="0">
                <a:latin typeface="Calibri" panose="020F0502020204030204" pitchFamily="34" charset="0"/>
                <a:cs typeface="Calibri" panose="020F0502020204030204" pitchFamily="34" charset="0"/>
                <a:hlinkClick r:id="rId8"/>
              </a:rPr>
              <a:t>https://developers.refinitiv.com/eikon-apis/eikon-data-api/quick-start</a:t>
            </a:r>
            <a:endParaRPr lang="en-US" dirty="0">
              <a:latin typeface="Calibri" panose="020F0502020204030204" pitchFamily="34" charset="0"/>
              <a:cs typeface="Calibri" panose="020F0502020204030204" pitchFamily="34" charset="0"/>
            </a:endParaRPr>
          </a:p>
          <a:p>
            <a:pPr marL="701675" lvl="2" indent="-342900">
              <a:buFont typeface="Arial" panose="020B0604020202020204" pitchFamily="34" charset="0"/>
              <a:buChar char="•"/>
            </a:pPr>
            <a:r>
              <a:rPr lang="en-US" dirty="0">
                <a:latin typeface="Calibri" panose="020F0502020204030204" pitchFamily="34" charset="0"/>
                <a:cs typeface="Calibri" panose="020F0502020204030204" pitchFamily="34" charset="0"/>
                <a:hlinkClick r:id="rId9"/>
              </a:rPr>
              <a:t>https://developers.refinitiv.com/all/api-overviews</a:t>
            </a:r>
            <a:endParaRPr lang="en-US" dirty="0">
              <a:latin typeface="Calibri" panose="020F0502020204030204" pitchFamily="34" charset="0"/>
              <a:cs typeface="Calibri" panose="020F0502020204030204" pitchFamily="34" charset="0"/>
            </a:endParaRPr>
          </a:p>
          <a:p>
            <a:pPr marL="701675" lvl="2" indent="-342900">
              <a:buFont typeface="Arial" panose="020B0604020202020204" pitchFamily="34" charset="0"/>
              <a:buChar char="•"/>
            </a:pPr>
            <a:r>
              <a:rPr lang="en-US" dirty="0">
                <a:latin typeface="Calibri" panose="020F0502020204030204" pitchFamily="34" charset="0"/>
                <a:cs typeface="Calibri" panose="020F0502020204030204" pitchFamily="34" charset="0"/>
                <a:hlinkClick r:id="rId10"/>
              </a:rPr>
              <a:t>https://developers.refinitiv.com/open-permid/intelligent-tagging-restful-api</a:t>
            </a:r>
            <a:endParaRPr lang="en-US" dirty="0">
              <a:latin typeface="Calibri" panose="020F0502020204030204" pitchFamily="34" charset="0"/>
              <a:cs typeface="Calibri" panose="020F0502020204030204" pitchFamily="34" charset="0"/>
            </a:endParaRPr>
          </a:p>
          <a:p>
            <a:pPr lvl="2" indent="0">
              <a:buNone/>
            </a:pPr>
            <a:endParaRPr lang="en-US" dirty="0">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0998E862-E8F7-4876-BAB7-5CAE71F5FA01}"/>
              </a:ext>
            </a:extLst>
          </p:cNvPr>
          <p:cNvSpPr>
            <a:spLocks noGrp="1"/>
          </p:cNvSpPr>
          <p:nvPr>
            <p:ph type="title"/>
          </p:nvPr>
        </p:nvSpPr>
        <p:spPr>
          <a:xfrm>
            <a:off x="504001" y="504000"/>
            <a:ext cx="11186476" cy="615553"/>
          </a:xfrm>
        </p:spPr>
        <p:txBody>
          <a:bodyPr/>
          <a:lstStyle/>
          <a:p>
            <a:r>
              <a:rPr lang="en-US" sz="4000" dirty="0">
                <a:cs typeface="Calibri Light" panose="020F0302020204030204" pitchFamily="34" charset="0"/>
              </a:rPr>
              <a:t>Links</a:t>
            </a:r>
            <a:endParaRPr lang="en-US" sz="3200" dirty="0">
              <a:cs typeface="Calibri Light" panose="020F0302020204030204" pitchFamily="34" charset="0"/>
            </a:endParaRPr>
          </a:p>
        </p:txBody>
      </p:sp>
    </p:spTree>
    <p:extLst>
      <p:ext uri="{BB962C8B-B14F-4D97-AF65-F5344CB8AC3E}">
        <p14:creationId xmlns:p14="http://schemas.microsoft.com/office/powerpoint/2010/main" val="3213359322"/>
      </p:ext>
    </p:extLst>
  </p:cSld>
  <p:clrMapOvr>
    <a:masterClrMapping/>
  </p:clrMapOvr>
</p:sld>
</file>

<file path=ppt/theme/theme1.xml><?xml version="1.0" encoding="utf-8"?>
<a:theme xmlns:a="http://schemas.openxmlformats.org/drawingml/2006/main" name="SAP 2020 16x9 white">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20_16x9_white.potx" id="{1E085704-51AD-4DA6-92AD-0EE905DEE092}" vid="{76636035-1AA7-4672-B130-A694A14AB848}"/>
    </a:ext>
  </a:extLst>
</a:theme>
</file>

<file path=ppt/theme/theme2.xml><?xml version="1.0" encoding="utf-8"?>
<a:theme xmlns:a="http://schemas.openxmlformats.org/drawingml/2006/main" name="SAP 2020 16x9 blue">
  <a:themeElements>
    <a:clrScheme name="SAP_Colors2018 - blue">
      <a:dk1>
        <a:srgbClr val="00195A"/>
      </a:dk1>
      <a:lt1>
        <a:srgbClr val="FFFFFF"/>
      </a:lt1>
      <a:dk2>
        <a:srgbClr val="CCCCCC"/>
      </a:dk2>
      <a:lt2>
        <a:srgbClr val="999999"/>
      </a:lt2>
      <a:accent1>
        <a:srgbClr val="F0AB00"/>
      </a:accent1>
      <a:accent2>
        <a:srgbClr val="666666"/>
      </a:accent2>
      <a:accent3>
        <a:srgbClr val="0076CB"/>
      </a:accent3>
      <a:accent4>
        <a:srgbClr val="4FB81C"/>
      </a:accent4>
      <a:accent5>
        <a:srgbClr val="E35500"/>
      </a:accent5>
      <a:accent6>
        <a:srgbClr val="760A85"/>
      </a:accent6>
      <a:hlink>
        <a:srgbClr val="0076CB"/>
      </a:hlink>
      <a:folHlink>
        <a:srgbClr val="0076CB"/>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20_16x9_white.potx" id="{1E085704-51AD-4DA6-92AD-0EE905DEE092}" vid="{7D7E3612-A2B4-42D1-8752-F8A970E24E3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SAP 2020 16x9 blue">
  <a:themeElements>
    <a:clrScheme name="SAP_Colors2018 - blue">
      <a:dk1>
        <a:srgbClr val="00195A"/>
      </a:dk1>
      <a:lt1>
        <a:srgbClr val="FFFFFF"/>
      </a:lt1>
      <a:dk2>
        <a:srgbClr val="CCCCCC"/>
      </a:dk2>
      <a:lt2>
        <a:srgbClr val="999999"/>
      </a:lt2>
      <a:accent1>
        <a:srgbClr val="F0AB00"/>
      </a:accent1>
      <a:accent2>
        <a:srgbClr val="666666"/>
      </a:accent2>
      <a:accent3>
        <a:srgbClr val="0076CB"/>
      </a:accent3>
      <a:accent4>
        <a:srgbClr val="4FB81C"/>
      </a:accent4>
      <a:accent5>
        <a:srgbClr val="E35500"/>
      </a:accent5>
      <a:accent6>
        <a:srgbClr val="760A85"/>
      </a:accent6>
      <a:hlink>
        <a:srgbClr val="0076CB"/>
      </a:hlink>
      <a:folHlink>
        <a:srgbClr val="0076CB"/>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20_16x9_white.potx" id="{1E085704-51AD-4DA6-92AD-0EE905DEE092}" vid="{7D7E3612-A2B4-42D1-8752-F8A970E24E32}"/>
    </a:ext>
  </a:extLst>
</a:theme>
</file>

<file path=ppt/theme/theme5.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FE3E8B596245C240B913CA1825D8323E" ma:contentTypeVersion="2" ma:contentTypeDescription="Ein neues Dokument erstellen." ma:contentTypeScope="" ma:versionID="d07af3819a34b45ea68cbd04711a1fcb">
  <xsd:schema xmlns:xsd="http://www.w3.org/2001/XMLSchema" xmlns:xs="http://www.w3.org/2001/XMLSchema" xmlns:p="http://schemas.microsoft.com/office/2006/metadata/properties" xmlns:ns2="cbd03908-ee30-408a-b5f8-8b129e892ff3" targetNamespace="http://schemas.microsoft.com/office/2006/metadata/properties" ma:root="true" ma:fieldsID="1f4ce58f1eea7887a27fb72747442165" ns2:_="">
    <xsd:import namespace="cbd03908-ee30-408a-b5f8-8b129e892ff3"/>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bd03908-ee30-408a-b5f8-8b129e892f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DA81D51-CB8B-4E00-A304-5985D65D0CEC}">
  <ds:schemaRefs>
    <ds:schemaRef ds:uri="http://schemas.microsoft.com/sharepoint/v3/contenttype/forms"/>
  </ds:schemaRefs>
</ds:datastoreItem>
</file>

<file path=customXml/itemProps2.xml><?xml version="1.0" encoding="utf-8"?>
<ds:datastoreItem xmlns:ds="http://schemas.openxmlformats.org/officeDocument/2006/customXml" ds:itemID="{5BCC86C0-0DD0-4840-A0C1-33A1E70698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bd03908-ee30-408a-b5f8-8b129e892ff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5A61EA0-C632-450D-8732-FBE1B6CC6F01}">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cbd03908-ee30-408a-b5f8-8b129e892ff3"/>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SAP_2020_16x9_White</Template>
  <TotalTime>7594</TotalTime>
  <Words>2969</Words>
  <Application>Microsoft Macintosh PowerPoint</Application>
  <PresentationFormat>Custom</PresentationFormat>
  <Paragraphs>358</Paragraphs>
  <Slides>49</Slides>
  <Notes>5</Notes>
  <HiddenSlides>2</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49</vt:i4>
      </vt:variant>
    </vt:vector>
  </HeadingPairs>
  <TitlesOfParts>
    <vt:vector size="61" baseType="lpstr">
      <vt:lpstr>Arial</vt:lpstr>
      <vt:lpstr>Calibri</vt:lpstr>
      <vt:lpstr>Calibri Light</vt:lpstr>
      <vt:lpstr>Courier New</vt:lpstr>
      <vt:lpstr>Lucida Console</vt:lpstr>
      <vt:lpstr>Symbol</vt:lpstr>
      <vt:lpstr>wingdings</vt:lpstr>
      <vt:lpstr>wingdings</vt:lpstr>
      <vt:lpstr>SAP 2020 16x9 white</vt:lpstr>
      <vt:lpstr>SAP 2020 16x9 blue</vt:lpstr>
      <vt:lpstr>Office Theme</vt:lpstr>
      <vt:lpstr>1_SAP 2020 16x9 blue</vt:lpstr>
      <vt:lpstr>Sentiment Analysis Components</vt:lpstr>
      <vt:lpstr>Agenda</vt:lpstr>
      <vt:lpstr>Divider page</vt:lpstr>
      <vt:lpstr>Flow Diagram</vt:lpstr>
      <vt:lpstr>Flow Diagram</vt:lpstr>
      <vt:lpstr>Embedding / Vocab vectors</vt:lpstr>
      <vt:lpstr>Encoders</vt:lpstr>
      <vt:lpstr>Classifier</vt:lpstr>
      <vt:lpstr>Links</vt:lpstr>
      <vt:lpstr>Twitter API</vt:lpstr>
      <vt:lpstr>Tweepy python API</vt:lpstr>
      <vt:lpstr>Operators for Twitter Search API</vt:lpstr>
      <vt:lpstr>Library output formats</vt:lpstr>
      <vt:lpstr>Libraries for Sentiment Analysis</vt:lpstr>
      <vt:lpstr>Deeppavlov Sentiment Analysis</vt:lpstr>
      <vt:lpstr>Deeppavlov Examples (5-classes SST on conversational BERT)</vt:lpstr>
      <vt:lpstr>Deeppavlov Examples (5-classes SST on conversational BERT)</vt:lpstr>
      <vt:lpstr>News APIs</vt:lpstr>
      <vt:lpstr>Relevance Calculation</vt:lpstr>
      <vt:lpstr>Unaccounted Influencers</vt:lpstr>
      <vt:lpstr>Reasons for using time series stock price data</vt:lpstr>
      <vt:lpstr>Using stock trends in predicting slope</vt:lpstr>
      <vt:lpstr>PowerPoint Presentation</vt:lpstr>
      <vt:lpstr>Process Components</vt:lpstr>
      <vt:lpstr>Database Preparation</vt:lpstr>
      <vt:lpstr>Article Filtering</vt:lpstr>
      <vt:lpstr>Relevance Scoring</vt:lpstr>
      <vt:lpstr>Improvements to incorporate</vt:lpstr>
      <vt:lpstr>Dataset Preparation</vt:lpstr>
      <vt:lpstr>Relevance Scoring</vt:lpstr>
      <vt:lpstr>Points to Discuss</vt:lpstr>
      <vt:lpstr>Articles Retrieval</vt:lpstr>
      <vt:lpstr>Combining scores computed for two countries in the transaction</vt:lpstr>
      <vt:lpstr>Finding Context Country</vt:lpstr>
      <vt:lpstr>Articles Retrieval</vt:lpstr>
      <vt:lpstr>Insert page title (sentence case)</vt:lpstr>
      <vt:lpstr>Insert page title (sentence case) Subheadline</vt:lpstr>
      <vt:lpstr>PowerPoint Presentation</vt:lpstr>
      <vt:lpstr>PowerPoint Presentation</vt:lpstr>
      <vt:lpstr>Insert page title (sentence case)</vt:lpstr>
      <vt:lpstr>Insert page title (sentence case)</vt:lpstr>
      <vt:lpstr>PowerPoint Presentation</vt:lpstr>
      <vt:lpstr>Insert page title (sentence case)</vt:lpstr>
      <vt:lpstr>Insert page title (sentence case)</vt:lpstr>
      <vt:lpstr>Insert page title (sentence case)</vt:lpstr>
      <vt:lpstr>Insert page title (sentence case)</vt:lpstr>
      <vt:lpstr>Thank you.</vt:lpstr>
      <vt:lpstr>PowerPoint Presentation</vt:lpstr>
      <vt:lpstr>PowerPoint Presentation</vt:lpstr>
    </vt:vector>
  </TitlesOfParts>
  <Manager/>
  <Company>SAP</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subject/>
  <dc:creator>SAP SE</dc:creator>
  <cp:keywords>2020/16:9/white</cp:keywords>
  <dc:description/>
  <cp:lastModifiedBy>Bhutada, Anup</cp:lastModifiedBy>
  <cp:revision>103</cp:revision>
  <dcterms:created xsi:type="dcterms:W3CDTF">2020-08-11T17:03:38Z</dcterms:created>
  <dcterms:modified xsi:type="dcterms:W3CDTF">2020-11-24T20:54:40Z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y fmtid="{D5CDD505-2E9C-101B-9397-08002B2CF9AE}" pid="8" name="ContentTypeId">
    <vt:lpwstr>0x010100FE3E8B596245C240B913CA1825D8323E</vt:lpwstr>
  </property>
</Properties>
</file>